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700" r:id="rId2"/>
  </p:sldMasterIdLst>
  <p:notesMasterIdLst>
    <p:notesMasterId r:id="rId9"/>
  </p:notesMasterIdLst>
  <p:sldIdLst>
    <p:sldId id="295" r:id="rId3"/>
    <p:sldId id="2142533948" r:id="rId4"/>
    <p:sldId id="2142533960" r:id="rId5"/>
    <p:sldId id="2142533950" r:id="rId6"/>
    <p:sldId id="2142533941" r:id="rId7"/>
    <p:sldId id="21425339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BEBE"/>
    <a:srgbClr val="C4D6D6"/>
    <a:srgbClr val="DCF1EF"/>
    <a:srgbClr val="40A79D"/>
    <a:srgbClr val="C4B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959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1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DE7E2-9448-BB4B-BF58-0BE9E27F36EC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C7D81-1D1C-A947-8135-9434993AC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42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ATOM is a</a:t>
            </a:r>
            <a:r>
              <a:rPr lang="en-US" baseline="0" dirty="0"/>
              <a:t> new public-private partnership that integrates high-performance computing, diverse data, and emerging biotechnologies to create a new platform for drug discovery.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2E0A3-F0CB-49F7-8770-5AB703FF5D2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67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Current</a:t>
            </a:r>
            <a:r>
              <a:rPr lang="en-US" baseline="0"/>
              <a:t> drug discovery </a:t>
            </a:r>
            <a:r>
              <a:rPr lang="en-US"/>
              <a:t>follows a mostly linear, sequential, staged approach, that balances cost and risk.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Millions screened, 1000s made/tested – most fail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15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Initially we will be simply assign a score for each molecule from the virtual screen and rank them.</a:t>
            </a:r>
          </a:p>
          <a:p>
            <a:endParaRPr lang="en-US" dirty="0"/>
          </a:p>
          <a:p>
            <a:r>
              <a:rPr lang="en-US" dirty="0"/>
              <a:t>Next will be a stretch goal – and dependent on resources (e.g. people, time and priorities). </a:t>
            </a:r>
          </a:p>
          <a:p>
            <a:endParaRPr lang="en-US" dirty="0"/>
          </a:p>
          <a:p>
            <a:r>
              <a:rPr lang="en-US" dirty="0"/>
              <a:t>Will need to train autoencoder on ~100K molecules predicted to be best from our initial virtual screen. (potentially do-able, from Kevin or possibly Derek)</a:t>
            </a:r>
          </a:p>
          <a:p>
            <a:r>
              <a:rPr lang="en-US" dirty="0"/>
              <a:t>Will need to be able to call </a:t>
            </a:r>
            <a:r>
              <a:rPr lang="en-US" dirty="0" err="1"/>
              <a:t>ConveyorLC</a:t>
            </a:r>
            <a:r>
              <a:rPr lang="en-US" dirty="0"/>
              <a:t> from the design loop. (extra effort)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F800-FE0E-A944-8AC1-D57C07B352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194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Molecules</a:t>
            </a:r>
          </a:p>
          <a:p>
            <a:r>
              <a:rPr lang="en-US" dirty="0"/>
              <a:t>Cancer target first</a:t>
            </a:r>
          </a:p>
          <a:p>
            <a:r>
              <a:rPr lang="en-US" b="1" dirty="0"/>
              <a:t>Mention that GSK is funding ATOM Fellows in year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E0A3-F0CB-49F7-8770-5AB703FF5D2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320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Initially we will be simply assign a score for each molecule from the virtual screen and rank them.</a:t>
            </a:r>
          </a:p>
          <a:p>
            <a:endParaRPr lang="en-US" dirty="0"/>
          </a:p>
          <a:p>
            <a:r>
              <a:rPr lang="en-US" dirty="0"/>
              <a:t>Next will be a stretch goal – and dependent on resources (e.g. people, time and priorities). </a:t>
            </a:r>
          </a:p>
          <a:p>
            <a:endParaRPr lang="en-US" dirty="0"/>
          </a:p>
          <a:p>
            <a:r>
              <a:rPr lang="en-US" dirty="0"/>
              <a:t>Will need to train autoencoder on ~100K molecules predicted to be best from our initial virtual screen. (potentially do-able, from Kevin or possibly Derek)</a:t>
            </a:r>
          </a:p>
          <a:p>
            <a:r>
              <a:rPr lang="en-US" dirty="0"/>
              <a:t>Will need to be able to call </a:t>
            </a:r>
            <a:r>
              <a:rPr lang="en-US" dirty="0" err="1"/>
              <a:t>ConveyorLC</a:t>
            </a:r>
            <a:r>
              <a:rPr lang="en-US" dirty="0"/>
              <a:t> from the design loop. (extra effort)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F800-FE0E-A944-8AC1-D57C07B352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8426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5B5A8A8-03D8-45EA-9511-342CAD935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4270379"/>
            <a:ext cx="6680579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F36D91-B92B-434B-A88A-43143C5542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1882132"/>
            <a:ext cx="7315200" cy="19767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7692C-4A7C-40B6-9112-1CF4ADB6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3858899"/>
            <a:ext cx="6680579" cy="367879"/>
          </a:xfrm>
        </p:spPr>
        <p:txBody>
          <a:bodyPr anchor="t">
            <a:normAutofit/>
          </a:bodyPr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76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333C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A2739-9E9A-45BE-B1AF-940C8E059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5295B-F8F6-4ABB-B2E7-5BE21705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F11FED-66BC-4C03-9016-FD41D1C797D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A6E73B-E7F4-4C4F-8B68-C47E746F2509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0CACCE3B-EDD7-4971-9701-98F5FE48AA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3674226"/>
            <a:ext cx="5638800" cy="2126070"/>
          </a:xfrm>
        </p:spPr>
        <p:txBody>
          <a:bodyPr anchor="t">
            <a:norm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F5F5D9E-54E4-4992-B164-D74FE47A6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800295"/>
            <a:ext cx="5638800" cy="39268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FF671F-5C21-480C-92B1-00303ABBB9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91492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3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C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AFA88C-B9DD-457C-B6EB-D942B03E19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5295B-F8F6-4ABB-B2E7-5BE21705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F11FED-66BC-4C03-9016-FD41D1C797D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A6E73B-E7F4-4C4F-8B68-C47E746F2509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92D65BA0-33B9-47E4-A1F6-06876400FF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3674226"/>
            <a:ext cx="5638800" cy="2126070"/>
          </a:xfrm>
        </p:spPr>
        <p:txBody>
          <a:bodyPr anchor="t">
            <a:norm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FB1A5C9-329B-40C0-8F84-A18CC96E7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800295"/>
            <a:ext cx="5638800" cy="39268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6B55DC-8E80-4582-A4D3-EBBE3C988C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91492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16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1C7FF-AC26-48CA-B49E-234F71A99D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5295B-F8F6-4ABB-B2E7-5BE21705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F11FED-66BC-4C03-9016-FD41D1C797D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A6E73B-E7F4-4C4F-8B68-C47E746F2509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6F5ED986-F537-4BEF-9C79-B55CA2E22B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3674226"/>
            <a:ext cx="5638800" cy="2126070"/>
          </a:xfrm>
        </p:spPr>
        <p:txBody>
          <a:bodyPr anchor="t">
            <a:norm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8FCC0C8-6C8D-4FCF-A0F2-EDAA897C0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800295"/>
            <a:ext cx="5638800" cy="39268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272EB-EA1F-467C-9E88-0164983887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91492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81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EA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93DFFB-31BF-4BED-9E42-F0E8E52C1F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5295B-F8F6-4ABB-B2E7-5BE21705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11FED-66BC-4C03-9016-FD41D1C797D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A6E73B-E7F4-4C4F-8B68-C47E746F2509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343E714-96D9-4F64-9301-7A9F2D411F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91492"/>
            <a:ext cx="1271890" cy="29484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4CD6EB-297A-4844-AE3C-40D1C2F7F8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3674226"/>
            <a:ext cx="5638800" cy="2126070"/>
          </a:xfrm>
        </p:spPr>
        <p:txBody>
          <a:bodyPr anchor="t">
            <a:normAutofit/>
          </a:bodyPr>
          <a:lstStyle>
            <a:lvl1pPr algn="l"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AD1FA72-487D-41C0-9264-4424D8910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800295"/>
            <a:ext cx="5638800" cy="39268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29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00A103-5543-42B3-86DC-89DCDF592F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5295B-F8F6-4ABB-B2E7-5BE21705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F11FED-66BC-4C03-9016-FD41D1C797D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A6E73B-E7F4-4C4F-8B68-C47E746F2509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6F5ED986-F537-4BEF-9C79-B55CA2E22B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3674226"/>
            <a:ext cx="5638800" cy="2126070"/>
          </a:xfrm>
        </p:spPr>
        <p:txBody>
          <a:bodyPr anchor="t">
            <a:norm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8FCC0C8-6C8D-4FCF-A0F2-EDAA897C0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800295"/>
            <a:ext cx="5638800" cy="39268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8FB258-BBAB-45D4-AE7C-571F3E7A55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91492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57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7CF3-75CB-4801-9149-E3050C60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780"/>
            <a:ext cx="10515600" cy="55609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1CCE7-FCAD-45F0-AD54-DDE43B0B9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1244"/>
            <a:ext cx="10515600" cy="48414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C87A2-4C8F-4383-8836-25092106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11FED-66BC-4C03-9016-FD41D1C797D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51FC78-A2F6-4718-8336-21A959410FD9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BC7D17-7C77-4131-A7C4-11DFA67FA060}"/>
              </a:ext>
            </a:extLst>
          </p:cNvPr>
          <p:cNvCxnSpPr>
            <a:cxnSpLocks/>
          </p:cNvCxnSpPr>
          <p:nvPr userDrawn="1"/>
        </p:nvCxnSpPr>
        <p:spPr>
          <a:xfrm>
            <a:off x="457200" y="1110124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DFE6581-0F15-485B-BC9A-50274A9D83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82571"/>
            <a:ext cx="1271890" cy="29484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0AD7124-30A5-4284-9CD9-EC88A20CB1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10405"/>
            <a:ext cx="10515600" cy="358775"/>
          </a:xfrm>
        </p:spPr>
        <p:txBody>
          <a:bodyPr>
            <a:no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1377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7CF3-75CB-4801-9149-E3050C60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780"/>
            <a:ext cx="10515600" cy="556099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C87A2-4C8F-4383-8836-25092106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11FED-66BC-4C03-9016-FD41D1C797D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51FC78-A2F6-4718-8336-21A959410FD9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BC7D17-7C77-4131-A7C4-11DFA67FA060}"/>
              </a:ext>
            </a:extLst>
          </p:cNvPr>
          <p:cNvCxnSpPr>
            <a:cxnSpLocks/>
          </p:cNvCxnSpPr>
          <p:nvPr userDrawn="1"/>
        </p:nvCxnSpPr>
        <p:spPr>
          <a:xfrm>
            <a:off x="457200" y="1110124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63DD2AD-DB7A-4C69-957D-22FF333A25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231244"/>
            <a:ext cx="10514012" cy="423714"/>
          </a:xfrm>
        </p:spPr>
        <p:txBody>
          <a:bodyPr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1D0A194-075B-4804-BAF1-41A190AAD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15518"/>
            <a:ext cx="10514012" cy="44527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C9A875B-E452-44FE-B517-6E0ADBBD8E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710405"/>
            <a:ext cx="10515600" cy="358775"/>
          </a:xfrm>
        </p:spPr>
        <p:txBody>
          <a:bodyPr>
            <a:no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216800-B7A1-459E-9B84-4B98B7A517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82571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89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7CF3-75CB-4801-9149-E3050C60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7689"/>
            <a:ext cx="10515600" cy="55609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1CCE7-FCAD-45F0-AD54-DDE43B0B9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1244"/>
            <a:ext cx="10515600" cy="48414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C87A2-4C8F-4383-8836-25092106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11FED-66BC-4C03-9016-FD41D1C797D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51FC78-A2F6-4718-8336-21A959410FD9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1BFBDD-58F0-4173-B74E-5DBF38F0C58E}"/>
              </a:ext>
            </a:extLst>
          </p:cNvPr>
          <p:cNvCxnSpPr>
            <a:cxnSpLocks/>
          </p:cNvCxnSpPr>
          <p:nvPr userDrawn="1"/>
        </p:nvCxnSpPr>
        <p:spPr>
          <a:xfrm>
            <a:off x="457200" y="1110124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48B0D11-6A68-47AB-89B9-51FD621460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82571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894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7CF3-75CB-4801-9149-E3050C60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780"/>
            <a:ext cx="10515600" cy="556099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C87A2-4C8F-4383-8836-25092106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11FED-66BC-4C03-9016-FD41D1C797D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51FC78-A2F6-4718-8336-21A959410FD9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BC7D17-7C77-4131-A7C4-11DFA67FA060}"/>
              </a:ext>
            </a:extLst>
          </p:cNvPr>
          <p:cNvCxnSpPr>
            <a:cxnSpLocks/>
          </p:cNvCxnSpPr>
          <p:nvPr userDrawn="1"/>
        </p:nvCxnSpPr>
        <p:spPr>
          <a:xfrm>
            <a:off x="457200" y="1110124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8C9C09-68A9-49A2-83E3-4C839A5123D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231244"/>
            <a:ext cx="5181600" cy="484141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9685741-BCB8-45FB-A0BE-1FA61B961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31244"/>
            <a:ext cx="5181600" cy="484141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91553E9-F6B2-4C40-82D4-06F237CF64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710405"/>
            <a:ext cx="10515600" cy="358775"/>
          </a:xfrm>
        </p:spPr>
        <p:txBody>
          <a:bodyPr>
            <a:no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6EC230-739A-4EB8-88DB-46EB08EACD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82571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43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7CF3-75CB-4801-9149-E3050C60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780"/>
            <a:ext cx="10515600" cy="556099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C87A2-4C8F-4383-8836-25092106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11FED-66BC-4C03-9016-FD41D1C797D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51FC78-A2F6-4718-8336-21A959410FD9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BC7D17-7C77-4131-A7C4-11DFA67FA060}"/>
              </a:ext>
            </a:extLst>
          </p:cNvPr>
          <p:cNvCxnSpPr>
            <a:cxnSpLocks/>
          </p:cNvCxnSpPr>
          <p:nvPr userDrawn="1"/>
        </p:nvCxnSpPr>
        <p:spPr>
          <a:xfrm>
            <a:off x="457200" y="1110124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63DD2AD-DB7A-4C69-957D-22FF333A25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231244"/>
            <a:ext cx="5157787" cy="423714"/>
          </a:xfrm>
        </p:spPr>
        <p:txBody>
          <a:bodyPr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1D0A194-075B-4804-BAF1-41A190AAD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15518"/>
            <a:ext cx="5157787" cy="44527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EE86204-2405-4DA1-B131-02E20F08C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1244"/>
            <a:ext cx="5183188" cy="423714"/>
          </a:xfrm>
        </p:spPr>
        <p:txBody>
          <a:bodyPr anchor="t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95D819D8-83E8-4BE4-AEE3-7E9E8E529F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15518"/>
            <a:ext cx="5183188" cy="44527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C9A875B-E452-44FE-B517-6E0ADBBD8E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710405"/>
            <a:ext cx="10515600" cy="358775"/>
          </a:xfrm>
        </p:spPr>
        <p:txBody>
          <a:bodyPr>
            <a:no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BD38AD-BE82-4F05-B576-8AE9C47E6C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82571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56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8_Title Slide">
    <p:bg>
      <p:bgPr>
        <a:solidFill>
          <a:srgbClr val="6B47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5B5A8A8-03D8-45EA-9511-342CAD935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4270379"/>
            <a:ext cx="6680579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8F8F3-5831-483B-AC9A-C0FE8DE0C440}"/>
              </a:ext>
            </a:extLst>
          </p:cNvPr>
          <p:cNvSpPr/>
          <p:nvPr userDrawn="1"/>
        </p:nvSpPr>
        <p:spPr>
          <a:xfrm>
            <a:off x="5683752" y="1941387"/>
            <a:ext cx="92098" cy="1917512"/>
          </a:xfrm>
          <a:prstGeom prst="rect">
            <a:avLst/>
          </a:prstGeom>
          <a:solidFill>
            <a:srgbClr val="6B4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C68B79-9EBC-447D-9CFB-883DAF131F6D}"/>
              </a:ext>
            </a:extLst>
          </p:cNvPr>
          <p:cNvSpPr/>
          <p:nvPr userDrawn="1"/>
        </p:nvSpPr>
        <p:spPr>
          <a:xfrm rot="5400000">
            <a:off x="6642508" y="981317"/>
            <a:ext cx="92098" cy="1917512"/>
          </a:xfrm>
          <a:prstGeom prst="rect">
            <a:avLst/>
          </a:prstGeom>
          <a:solidFill>
            <a:srgbClr val="6B4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26DEE0-6490-4661-AFDE-40236D8F8EF9}"/>
              </a:ext>
            </a:extLst>
          </p:cNvPr>
          <p:cNvSpPr/>
          <p:nvPr userDrawn="1"/>
        </p:nvSpPr>
        <p:spPr>
          <a:xfrm>
            <a:off x="7642477" y="1897786"/>
            <a:ext cx="92098" cy="1917512"/>
          </a:xfrm>
          <a:prstGeom prst="rect">
            <a:avLst/>
          </a:prstGeom>
          <a:solidFill>
            <a:srgbClr val="6B4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12FE54-EDD3-4A50-8FDC-BEE9472D1D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9707" y="1810574"/>
            <a:ext cx="7387563" cy="20919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7692C-4A7C-40B6-9112-1CF4ADB6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3858899"/>
            <a:ext cx="6680579" cy="367879"/>
          </a:xfrm>
        </p:spPr>
        <p:txBody>
          <a:bodyPr anchor="t">
            <a:normAutofit/>
          </a:bodyPr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00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3A1C8-B6E7-48B7-A861-501354E15E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F3485-7058-4C71-9F45-2DB53A95B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406486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57A6E-1E2C-417B-8209-FE731F54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11FED-66BC-4C03-9016-FD41D1C797D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2FF0C-A97C-44B6-940A-449697538B20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00628C4-34CD-4345-A044-368C3ABD8F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82571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45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F7D28-02EB-4061-A3AA-0BADF819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11FED-66BC-4C03-9016-FD41D1C797D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32C8CB-E01A-423A-B809-9F27F9F5BD97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BB7CFE-02D1-4EF6-BD36-CAC546D7534C}"/>
              </a:ext>
            </a:extLst>
          </p:cNvPr>
          <p:cNvCxnSpPr>
            <a:cxnSpLocks/>
          </p:cNvCxnSpPr>
          <p:nvPr userDrawn="1"/>
        </p:nvCxnSpPr>
        <p:spPr>
          <a:xfrm>
            <a:off x="457200" y="1106424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2AE7FFA-44A5-4420-AD34-CAA64438B2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13232"/>
            <a:ext cx="10515600" cy="358775"/>
          </a:xfrm>
        </p:spPr>
        <p:txBody>
          <a:bodyPr>
            <a:no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8912B0-CA91-43E9-82A8-9009661EE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448"/>
            <a:ext cx="10515600" cy="556099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CCE730-9F7C-410F-AA25-04EBC369E5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82571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51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7015F-3107-41B5-84DE-8B57750E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11FED-66BC-4C03-9016-FD41D1C797D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265D45-5236-405E-97D9-03E84778EC2E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3EFF19F-C391-4A2E-B27C-73029C190C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82571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862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6FDD-1AA9-4B77-9F01-26F1DAAF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B392D-DF01-41DC-A5D7-B9416C38D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2F3D0-BD12-4F0B-A05B-24383F19C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B7B3BB-2425-4F67-A08D-B4F169D24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11FED-66BC-4C03-9016-FD41D1C797D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9346A3-01CF-4810-9867-BD2C1AAF4617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FE83922-DB37-4839-ACE0-90203894A9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82571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195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DA9B0-9481-4CA3-9B8F-692C94FF2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24D5D4-A310-4E03-ABDC-2397533D4F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DD896-4A56-4451-8C82-0C15FBB85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E2F60-784A-4EEF-84A1-7B4EFC614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11FED-66BC-4C03-9016-FD41D1C797D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E00496-6153-40EE-BD38-804AB5E439EE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4060BB5-AFEA-43F2-AB64-86245F9687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82571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183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7CF3-75CB-4801-9149-E3050C60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780"/>
            <a:ext cx="10515600" cy="55609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1CCE7-FCAD-45F0-AD54-DDE43B0B9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1244"/>
            <a:ext cx="10515600" cy="48414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C87A2-4C8F-4383-8836-25092106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11FED-66BC-4C03-9016-FD41D1C797D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51FC78-A2F6-4718-8336-21A959410FD9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BC7D17-7C77-4131-A7C4-11DFA67FA060}"/>
              </a:ext>
            </a:extLst>
          </p:cNvPr>
          <p:cNvCxnSpPr>
            <a:cxnSpLocks/>
          </p:cNvCxnSpPr>
          <p:nvPr userDrawn="1"/>
        </p:nvCxnSpPr>
        <p:spPr>
          <a:xfrm>
            <a:off x="457200" y="1110124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DFE6581-0F15-485B-BC9A-50274A9D83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91492"/>
            <a:ext cx="1271890" cy="29484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0AD7124-30A5-4284-9CD9-EC88A20CB1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10405"/>
            <a:ext cx="10515600" cy="358775"/>
          </a:xfrm>
        </p:spPr>
        <p:txBody>
          <a:bodyPr>
            <a:no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245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7CF3-75CB-4801-9149-E3050C60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780"/>
            <a:ext cx="10515600" cy="556099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C87A2-4C8F-4383-8836-25092106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11FED-66BC-4C03-9016-FD41D1C797D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51FC78-A2F6-4718-8336-21A959410FD9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BC7D17-7C77-4131-A7C4-11DFA67FA060}"/>
              </a:ext>
            </a:extLst>
          </p:cNvPr>
          <p:cNvCxnSpPr>
            <a:cxnSpLocks/>
          </p:cNvCxnSpPr>
          <p:nvPr userDrawn="1"/>
        </p:nvCxnSpPr>
        <p:spPr>
          <a:xfrm>
            <a:off x="457200" y="1110124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63DD2AD-DB7A-4C69-957D-22FF333A25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231244"/>
            <a:ext cx="10514012" cy="423714"/>
          </a:xfrm>
        </p:spPr>
        <p:txBody>
          <a:bodyPr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1D0A194-075B-4804-BAF1-41A190AAD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15518"/>
            <a:ext cx="10514012" cy="44527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C9A875B-E452-44FE-B517-6E0ADBBD8E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710405"/>
            <a:ext cx="10515600" cy="358775"/>
          </a:xfrm>
        </p:spPr>
        <p:txBody>
          <a:bodyPr>
            <a:no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3FD5-9E44-43A8-BC5F-D1AEDF1F67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91492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673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7CF3-75CB-4801-9149-E3050C60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7689"/>
            <a:ext cx="10515600" cy="55609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1CCE7-FCAD-45F0-AD54-DDE43B0B9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1244"/>
            <a:ext cx="10515600" cy="48414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C87A2-4C8F-4383-8836-25092106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11FED-66BC-4C03-9016-FD41D1C797D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51FC78-A2F6-4718-8336-21A959410FD9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1BFBDD-58F0-4173-B74E-5DBF38F0C58E}"/>
              </a:ext>
            </a:extLst>
          </p:cNvPr>
          <p:cNvCxnSpPr>
            <a:cxnSpLocks/>
          </p:cNvCxnSpPr>
          <p:nvPr userDrawn="1"/>
        </p:nvCxnSpPr>
        <p:spPr>
          <a:xfrm>
            <a:off x="457200" y="1110124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FEF5082-5A36-4CBB-B2EF-06870D391A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91492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957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7CF3-75CB-4801-9149-E3050C60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780"/>
            <a:ext cx="10515600" cy="556099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51FC78-A2F6-4718-8336-21A959410FD9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BC7D17-7C77-4131-A7C4-11DFA67FA060}"/>
              </a:ext>
            </a:extLst>
          </p:cNvPr>
          <p:cNvCxnSpPr>
            <a:cxnSpLocks/>
          </p:cNvCxnSpPr>
          <p:nvPr userDrawn="1"/>
        </p:nvCxnSpPr>
        <p:spPr>
          <a:xfrm>
            <a:off x="457200" y="1110124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8C9C09-68A9-49A2-83E3-4C839A5123D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231244"/>
            <a:ext cx="5181600" cy="484141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9685741-BCB8-45FB-A0BE-1FA61B961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31244"/>
            <a:ext cx="5181600" cy="484141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91553E9-F6B2-4C40-82D4-06F237CF64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710405"/>
            <a:ext cx="10515600" cy="358775"/>
          </a:xfrm>
        </p:spPr>
        <p:txBody>
          <a:bodyPr>
            <a:no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F30BA3-587A-4239-8AA5-106391B9AC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91492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31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7CF3-75CB-4801-9149-E3050C60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780"/>
            <a:ext cx="10515600" cy="556099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C87A2-4C8F-4383-8836-25092106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11FED-66BC-4C03-9016-FD41D1C797D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51FC78-A2F6-4718-8336-21A959410FD9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BC7D17-7C77-4131-A7C4-11DFA67FA060}"/>
              </a:ext>
            </a:extLst>
          </p:cNvPr>
          <p:cNvCxnSpPr>
            <a:cxnSpLocks/>
          </p:cNvCxnSpPr>
          <p:nvPr userDrawn="1"/>
        </p:nvCxnSpPr>
        <p:spPr>
          <a:xfrm>
            <a:off x="457200" y="1110124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63DD2AD-DB7A-4C69-957D-22FF333A25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231244"/>
            <a:ext cx="5157787" cy="423714"/>
          </a:xfrm>
        </p:spPr>
        <p:txBody>
          <a:bodyPr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1D0A194-075B-4804-BAF1-41A190AAD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15518"/>
            <a:ext cx="5157787" cy="44527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EE86204-2405-4DA1-B131-02E20F08C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1244"/>
            <a:ext cx="5183188" cy="423714"/>
          </a:xfrm>
        </p:spPr>
        <p:txBody>
          <a:bodyPr anchor="t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95D819D8-83E8-4BE4-AEE3-7E9E8E529F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15518"/>
            <a:ext cx="5183188" cy="44527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C9A875B-E452-44FE-B517-6E0ADBBD8E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710405"/>
            <a:ext cx="10515600" cy="358775"/>
          </a:xfrm>
        </p:spPr>
        <p:txBody>
          <a:bodyPr>
            <a:no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79A887-39F1-462A-B299-E7FBD9B773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91492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6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4_Title Slide">
    <p:bg>
      <p:bgPr>
        <a:solidFill>
          <a:srgbClr val="333B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5B5A8A8-03D8-45EA-9511-342CAD935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4270379"/>
            <a:ext cx="6680579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4F729-560A-45F6-9515-06A0CDE8EA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568" y="1840744"/>
            <a:ext cx="7316863" cy="20997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7692C-4A7C-40B6-9112-1CF4ADB6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3858899"/>
            <a:ext cx="6680579" cy="367879"/>
          </a:xfrm>
        </p:spPr>
        <p:txBody>
          <a:bodyPr anchor="t">
            <a:normAutofit/>
          </a:bodyPr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05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3A1C8-B6E7-48B7-A861-501354E15E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F3485-7058-4C71-9F45-2DB53A95B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406486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57A6E-1E2C-417B-8209-FE731F54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11FED-66BC-4C03-9016-FD41D1C797D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2FF0C-A97C-44B6-940A-449697538B20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ACF039D-B2BB-4E2E-8D87-FF9EED489D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91492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086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F7D28-02EB-4061-A3AA-0BADF819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11FED-66BC-4C03-9016-FD41D1C797D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32C8CB-E01A-423A-B809-9F27F9F5BD97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BB7CFE-02D1-4EF6-BD36-CAC546D7534C}"/>
              </a:ext>
            </a:extLst>
          </p:cNvPr>
          <p:cNvCxnSpPr>
            <a:cxnSpLocks/>
          </p:cNvCxnSpPr>
          <p:nvPr userDrawn="1"/>
        </p:nvCxnSpPr>
        <p:spPr>
          <a:xfrm>
            <a:off x="457200" y="1106424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2AE7FFA-44A5-4420-AD34-CAA64438B2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13232"/>
            <a:ext cx="10515600" cy="358775"/>
          </a:xfrm>
        </p:spPr>
        <p:txBody>
          <a:bodyPr>
            <a:no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8912B0-CA91-43E9-82A8-9009661EE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448"/>
            <a:ext cx="10515600" cy="556099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16CBA-CD80-45D4-883A-8208B36EBE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91492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965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7015F-3107-41B5-84DE-8B57750E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11FED-66BC-4C03-9016-FD41D1C797D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265D45-5236-405E-97D9-03E84778EC2E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1C634B2-990B-4B28-81F3-1284DE2D85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91492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272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6FDD-1AA9-4B77-9F01-26F1DAAF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B392D-DF01-41DC-A5D7-B9416C38D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2F3D0-BD12-4F0B-A05B-24383F19C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B7B3BB-2425-4F67-A08D-B4F169D24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11FED-66BC-4C03-9016-FD41D1C797D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9346A3-01CF-4810-9867-BD2C1AAF4617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03FBC89-6C88-405F-8F00-EA8E3A68F8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91492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47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DA9B0-9481-4CA3-9B8F-692C94FF2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24D5D4-A310-4E03-ABDC-2397533D4F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DD896-4A56-4451-8C82-0C15FBB85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E2F60-784A-4EEF-84A1-7B4EFC614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11FED-66BC-4C03-9016-FD41D1C797D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E00496-6153-40EE-BD38-804AB5E439EE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A891932-2503-462F-8FAE-D11D247BF3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91492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286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7015F-3107-41B5-84DE-8B57750E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11FED-66BC-4C03-9016-FD41D1C797D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265D45-5236-405E-97D9-03E84778EC2E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D50C4F8-FC7C-4C7B-B41B-1FA5CB961E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91492"/>
            <a:ext cx="1271890" cy="29484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0BD6FC-C32F-064B-BC63-365DC8F66FC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01EA1C-9D40-F94E-9A0C-72E9A034E1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PROTECTED CRADA INFORMATION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4C7C1B-C996-D94E-A643-CB9E36EE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96490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">
  <p:cSld name="Title and 2 Conte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838200" y="256380"/>
            <a:ext cx="10515600" cy="5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b="0" i="0">
                <a:latin typeface="Arial" panose="020B0604020202020204" pitchFamily="34" charset="0"/>
              </a:defRPr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117" name="Google Shape;117;p18"/>
          <p:cNvCxnSpPr/>
          <p:nvPr/>
        </p:nvCxnSpPr>
        <p:spPr>
          <a:xfrm>
            <a:off x="457200" y="6243851"/>
            <a:ext cx="1120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18"/>
          <p:cNvCxnSpPr/>
          <p:nvPr/>
        </p:nvCxnSpPr>
        <p:spPr>
          <a:xfrm>
            <a:off x="457200" y="1110124"/>
            <a:ext cx="1120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838200" y="1231244"/>
            <a:ext cx="5181600" cy="48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1219170" lvl="1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828754" lvl="2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2438339" lvl="3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3047924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3657509" lvl="5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2"/>
          </p:nvPr>
        </p:nvSpPr>
        <p:spPr>
          <a:xfrm>
            <a:off x="6172200" y="1231244"/>
            <a:ext cx="5181600" cy="48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1219170" lvl="1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828754" lvl="2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2438339" lvl="3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3047924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3657509" lvl="5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1" y="6382571"/>
            <a:ext cx="1271892" cy="294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83090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3445974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with side-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1101" y="1436688"/>
            <a:ext cx="5291328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22108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09600" y="5359"/>
            <a:ext cx="10972800" cy="1154590"/>
          </a:xfrm>
          <a:prstGeom prst="rect">
            <a:avLst/>
          </a:prstGeom>
          <a:noFill/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5875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5_Title Slide">
    <p:bg>
      <p:bgPr>
        <a:solidFill>
          <a:srgbClr val="FFC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5B5A8A8-03D8-45EA-9511-342CAD935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4270379"/>
            <a:ext cx="6680579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44AA3-4B5C-4B40-B937-D6E7D9EE19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9231" y="1721041"/>
            <a:ext cx="7313537" cy="221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7692C-4A7C-40B6-9112-1CF4ADB6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3858899"/>
            <a:ext cx="6680579" cy="367879"/>
          </a:xfrm>
        </p:spPr>
        <p:txBody>
          <a:bodyPr anchor="t">
            <a:normAutofit/>
          </a:bodyPr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3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A3D2A3-E316-5B4D-B559-0EBDF6B137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575304"/>
            <a:ext cx="12192000" cy="2743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D9C9D9-72EC-6D46-9AAD-E59A139F1299}"/>
              </a:ext>
            </a:extLst>
          </p:cNvPr>
          <p:cNvSpPr/>
          <p:nvPr userDrawn="1"/>
        </p:nvSpPr>
        <p:spPr bwMode="auto">
          <a:xfrm>
            <a:off x="-504" y="3193257"/>
            <a:ext cx="12192504" cy="102842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  <a:lumMod val="0"/>
                  <a:lumOff val="100000"/>
                </a:schemeClr>
              </a:gs>
              <a:gs pos="51000">
                <a:schemeClr val="bg1"/>
              </a:gs>
            </a:gsLst>
            <a:lin ang="162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-504" y="6316956"/>
            <a:ext cx="12192000" cy="544880"/>
          </a:xfrm>
          <a:prstGeom prst="rect">
            <a:avLst/>
          </a:prstGeom>
          <a:gradFill flip="none" rotWithShape="1">
            <a:gsLst>
              <a:gs pos="0">
                <a:srgbClr val="294861"/>
              </a:gs>
              <a:gs pos="46000">
                <a:schemeClr val="accent1">
                  <a:lumMod val="50000"/>
                </a:schemeClr>
              </a:gs>
              <a:gs pos="100000">
                <a:srgbClr val="4388B8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 dirty="0">
              <a:latin typeface="Arial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609600" y="565126"/>
            <a:ext cx="10972800" cy="1447576"/>
          </a:xfrm>
        </p:spPr>
        <p:txBody>
          <a:bodyPr anchor="b" anchorCtr="0"/>
          <a:lstStyle>
            <a:lvl1pPr>
              <a:lnSpc>
                <a:spcPts val="3800"/>
              </a:lnSpc>
              <a:defRPr sz="3600" b="1" i="0">
                <a:solidFill>
                  <a:schemeClr val="accent1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09601" y="2024863"/>
            <a:ext cx="7505699" cy="369888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buNone/>
              <a:defRPr sz="2000" b="0"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1181" y="6416000"/>
            <a:ext cx="6004819" cy="43550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>
              <a:lnSpc>
                <a:spcPct val="90000"/>
              </a:lnSpc>
              <a:spcAft>
                <a:spcPts val="300"/>
              </a:spcAft>
            </a:pP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LLNL-PRES-760736</a:t>
            </a:r>
          </a:p>
          <a:p>
            <a:pPr marL="0" algn="l" defTabSz="457200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This work was performed under the auspices of the</a:t>
            </a:r>
            <a:r>
              <a:rPr lang="en-US" sz="7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U.S. Department of Energy by Lawrence Livermore National Laboratory under contract DE-AC52-07NA27344.</a:t>
            </a:r>
            <a:r>
              <a:rPr lang="en-US" sz="7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Lawrence Livermore National Security, LLC</a:t>
            </a:r>
          </a:p>
        </p:txBody>
      </p:sp>
      <p:pic>
        <p:nvPicPr>
          <p:cNvPr id="18" name="Picture 17" descr="LLNL_Logo_WHT-LRG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5018" y="6446832"/>
            <a:ext cx="1865376" cy="31467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0"/>
            <a:ext cx="12192000" cy="11288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 dirty="0">
              <a:latin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1" y="3096715"/>
            <a:ext cx="6096000" cy="477838"/>
          </a:xfrm>
        </p:spPr>
        <p:txBody>
          <a:bodyPr rIns="182880" anchor="b" anchorCtr="0">
            <a:noAutofit/>
          </a:bodyPr>
          <a:lstStyle>
            <a:lvl1pPr marL="57150" indent="0" algn="r">
              <a:spcBef>
                <a:spcPts val="0"/>
              </a:spcBef>
              <a:buNone/>
              <a:defRPr sz="1600" b="0"/>
            </a:lvl1pPr>
            <a:lvl2pPr marL="342900" indent="0" algn="r">
              <a:buNone/>
              <a:defRPr sz="1600" b="0"/>
            </a:lvl2pPr>
            <a:lvl3pPr marL="628650" indent="0" algn="r">
              <a:buNone/>
              <a:defRPr sz="1600" b="0"/>
            </a:lvl3pPr>
            <a:lvl4pPr marL="857250" indent="0" algn="r">
              <a:buNone/>
              <a:defRPr sz="1600" b="0"/>
            </a:lvl4pPr>
            <a:lvl5pPr marL="1085850" indent="0" algn="r">
              <a:buNone/>
              <a:defRPr sz="1600" b="0"/>
            </a:lvl5pPr>
          </a:lstStyle>
          <a:p>
            <a:pPr lvl="0"/>
            <a:r>
              <a:rPr lang="en-US" dirty="0"/>
              <a:t>Authors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829512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336831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800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600" y="219514"/>
            <a:ext cx="10972800" cy="1008771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365909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side-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1101" y="1436688"/>
            <a:ext cx="5291328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071347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side-text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301619" y="1436688"/>
            <a:ext cx="5291328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599149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1101" y="1436688"/>
            <a:ext cx="5291328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6291532" y="1436688"/>
            <a:ext cx="5291328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041976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4904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" y="7"/>
            <a:ext cx="12191999" cy="1228907"/>
          </a:xfrm>
          <a:solidFill>
            <a:schemeClr val="bg1"/>
          </a:solidFill>
          <a:effectLst/>
        </p:spPr>
        <p:txBody>
          <a:bodyPr vert="horz" lIns="457200" rIns="4572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marL="233363" indent="0" algn="l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200" b="1" kern="12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0738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4904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529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667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LNL_Logo_WHT-LRG.pn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469" y="5437487"/>
            <a:ext cx="3602736" cy="6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6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6_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5B5A8A8-03D8-45EA-9511-342CAD935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4270379"/>
            <a:ext cx="6680579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5F27D-E5AC-48E4-84CB-032F81B77D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1942430"/>
            <a:ext cx="7315200" cy="18919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7692C-4A7C-40B6-9112-1CF4ADB6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3858899"/>
            <a:ext cx="6680579" cy="367879"/>
          </a:xfrm>
        </p:spPr>
        <p:txBody>
          <a:bodyPr anchor="t">
            <a:normAutofit/>
          </a:bodyPr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742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   </a:t>
            </a:r>
            <a:fld id="{C41FB470-8E25-D74E-BBE2-51337D317D7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697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A7879F5-F1F0-F04C-BF6A-DBA9E239BC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20905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9095" y="320046"/>
            <a:ext cx="6232383" cy="510909"/>
          </a:xfrm>
        </p:spPr>
        <p:txBody>
          <a:bodyPr/>
          <a:lstStyle>
            <a:lvl1pPr algn="l">
              <a:defRPr sz="2401" b="0" i="0">
                <a:solidFill>
                  <a:schemeClr val="tx2"/>
                </a:solidFill>
                <a:latin typeface="Open Sans Regular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FA6C28-478C-2841-85C5-85550C416892}"/>
              </a:ext>
            </a:extLst>
          </p:cNvPr>
          <p:cNvSpPr/>
          <p:nvPr userDrawn="1"/>
        </p:nvSpPr>
        <p:spPr>
          <a:xfrm>
            <a:off x="2" y="1150998"/>
            <a:ext cx="12209053" cy="570700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9" tIns="34299" rIns="34299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350" b="0" i="0">
              <a:solidFill>
                <a:schemeClr val="tx1"/>
              </a:solidFill>
              <a:latin typeface="Open Sans Regular" panose="020B060603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47565" y="2001549"/>
            <a:ext cx="5486721" cy="757130"/>
          </a:xfrm>
        </p:spPr>
        <p:txBody>
          <a:bodyPr/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67080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A4F9F8-8CFE-784F-9801-DCDB0D5D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598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3700">
                <a:latin typeface="Avenir Light"/>
                <a:cs typeface="Avenir Ligh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defTabSz="914377"/>
            <a:fld id="{0A090F8D-2E91-45E8-9D37-A3B45C7194D7}" type="slidenum">
              <a:rPr lang="en-US" smtClean="0">
                <a:solidFill>
                  <a:srgbClr val="FFFFFF">
                    <a:lumMod val="65000"/>
                  </a:srgbClr>
                </a:solidFill>
              </a:rPr>
              <a:pPr defTabSz="914377"/>
              <a:t>‹#›</a:t>
            </a:fld>
            <a:endParaRPr lang="en-US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6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5419" y="6476999"/>
            <a:ext cx="512260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621BA9E-024D-DE4D-A8C8-2AC39C7987FF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3990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3719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3_Title Slide"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5B5A8A8-03D8-45EA-9511-342CAD935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4270379"/>
            <a:ext cx="6680579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D1F0F-A88F-4E53-91D8-FB82903099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568" y="1964787"/>
            <a:ext cx="7316863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7692C-4A7C-40B6-9112-1CF4ADB6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3858899"/>
            <a:ext cx="6680579" cy="367879"/>
          </a:xfrm>
        </p:spPr>
        <p:txBody>
          <a:bodyPr anchor="t">
            <a:normAutofit/>
          </a:bodyPr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69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7_Title Slide">
    <p:bg>
      <p:bgPr>
        <a:solidFill>
          <a:srgbClr val="70C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F326C07-C7C9-467C-B6CC-0EA7D5C89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118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B908B9-5182-475C-8D10-B535B781C1EF}"/>
              </a:ext>
            </a:extLst>
          </p:cNvPr>
          <p:cNvSpPr/>
          <p:nvPr userDrawn="1"/>
        </p:nvSpPr>
        <p:spPr>
          <a:xfrm>
            <a:off x="0" y="3726466"/>
            <a:ext cx="12192000" cy="3131534"/>
          </a:xfrm>
          <a:prstGeom prst="rect">
            <a:avLst/>
          </a:prstGeom>
          <a:solidFill>
            <a:srgbClr val="70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5A8A8-03D8-45EA-9511-342CAD935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4270379"/>
            <a:ext cx="6680579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7692C-4A7C-40B6-9112-1CF4ADB6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3858899"/>
            <a:ext cx="6680579" cy="367879"/>
          </a:xfrm>
        </p:spPr>
        <p:txBody>
          <a:bodyPr anchor="t">
            <a:normAutofit/>
          </a:bodyPr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2C56B8-1B1E-4A03-96FE-35B94E767335}"/>
              </a:ext>
            </a:extLst>
          </p:cNvPr>
          <p:cNvSpPr/>
          <p:nvPr userDrawn="1"/>
        </p:nvSpPr>
        <p:spPr>
          <a:xfrm>
            <a:off x="0" y="0"/>
            <a:ext cx="12192000" cy="2057400"/>
          </a:xfrm>
          <a:prstGeom prst="rect">
            <a:avLst/>
          </a:prstGeom>
          <a:solidFill>
            <a:srgbClr val="70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2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6DF27C-022D-49B5-BC42-C5E422B969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7692C-4A7C-40B6-9112-1CF4ADB6E9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3674226"/>
            <a:ext cx="5638800" cy="2126070"/>
          </a:xfrm>
        </p:spPr>
        <p:txBody>
          <a:bodyPr anchor="t">
            <a:norm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5A8A8-03D8-45EA-9511-342CAD935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800295"/>
            <a:ext cx="5638800" cy="39268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5295B-F8F6-4ABB-B2E7-5BE21705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F11FED-66BC-4C03-9016-FD41D1C797D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A6E73B-E7F4-4C4F-8B68-C47E746F2509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9A8264B-395C-40E3-8FB5-F37BD1614A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91492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02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69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42F2BF-2C93-4674-A854-7D00763127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5295B-F8F6-4ABB-B2E7-5BE21705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F11FED-66BC-4C03-9016-FD41D1C797D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A6E73B-E7F4-4C4F-8B68-C47E746F2509}"/>
              </a:ext>
            </a:extLst>
          </p:cNvPr>
          <p:cNvCxnSpPr>
            <a:cxnSpLocks/>
          </p:cNvCxnSpPr>
          <p:nvPr userDrawn="1"/>
        </p:nvCxnSpPr>
        <p:spPr>
          <a:xfrm>
            <a:off x="457200" y="6243851"/>
            <a:ext cx="11201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DA41CCF5-E057-4886-BF41-20748CA5F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3674226"/>
            <a:ext cx="5638800" cy="2126070"/>
          </a:xfrm>
        </p:spPr>
        <p:txBody>
          <a:bodyPr anchor="t">
            <a:norm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FBE87E2-24B2-42BE-88C1-5ED984AAA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800295"/>
            <a:ext cx="5638800" cy="39268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F43460-3D66-49D3-99A2-CF97DAD7C0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91492"/>
            <a:ext cx="1271890" cy="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26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image" Target="../media/image20.pn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3F4A4-85E9-42F1-B828-CAB727CCF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E2984-0393-4512-A924-FDF59E655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70705-46DB-48F0-BC53-FE6AE067B9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6ECCA-F7E1-4164-B629-BDE88A0D7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33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8" r:id="rId36"/>
    <p:sldLayoutId id="2147483840" r:id="rId37"/>
    <p:sldLayoutId id="2147483841" r:id="rId38"/>
    <p:sldLayoutId id="2147483842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 sz="1800" dirty="0"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590909-6878-E44E-9AA0-07880FBE8AE0}"/>
              </a:ext>
            </a:extLst>
          </p:cNvPr>
          <p:cNvPicPr>
            <a:picLocks/>
          </p:cNvPicPr>
          <p:nvPr userDrawn="1"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688" y="6492240"/>
            <a:ext cx="2743200" cy="2834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1524"/>
            <a:ext cx="10972800" cy="490688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1" y="635508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 dirty="0">
              <a:latin typeface="Arial"/>
            </a:endParaRPr>
          </a:p>
        </p:txBody>
      </p:sp>
      <p:sp>
        <p:nvSpPr>
          <p:cNvPr id="19" name="Slide Number Placeholder 7"/>
          <p:cNvSpPr txBox="1">
            <a:spLocks/>
          </p:cNvSpPr>
          <p:nvPr/>
        </p:nvSpPr>
        <p:spPr>
          <a:xfrm>
            <a:off x="11768167" y="6403259"/>
            <a:ext cx="423836" cy="454747"/>
          </a:xfrm>
          <a:prstGeom prst="rect">
            <a:avLst/>
          </a:prstGeom>
        </p:spPr>
        <p:txBody>
          <a:bodyPr rIns="45720" anchor="ctr" anchorCtr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690BD-BADF-4FBD-97E7-557E707EBBB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609" y="6698653"/>
            <a:ext cx="1165161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600" dirty="0">
                <a:latin typeface="Arial"/>
                <a:cs typeface="Arial"/>
              </a:rPr>
              <a:t>LLNL-PRES-760736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20136"/>
            <a:ext cx="10972800" cy="1005840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-8076" y="1267155"/>
            <a:ext cx="12200079" cy="0"/>
          </a:xfrm>
          <a:prstGeom prst="line">
            <a:avLst/>
          </a:prstGeom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54311BD-8720-D040-927F-1192591CB67C}"/>
              </a:ext>
            </a:extLst>
          </p:cNvPr>
          <p:cNvPicPr>
            <a:picLocks/>
          </p:cNvPicPr>
          <p:nvPr userDrawn="1"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44015" y="6446520"/>
            <a:ext cx="978408" cy="3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8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3200" b="1" kern="1200">
          <a:solidFill>
            <a:schemeClr val="accent1">
              <a:lumMod val="75000"/>
            </a:schemeClr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85750" indent="-228600" algn="l" rtl="0" eaLnBrk="1" latinLnBrk="0" hangingPunct="1">
        <a:spcBef>
          <a:spcPts val="1800"/>
        </a:spcBef>
        <a:spcAft>
          <a:spcPts val="0"/>
        </a:spcAft>
        <a:buClr>
          <a:schemeClr val="accent1">
            <a:lumMod val="75000"/>
          </a:schemeClr>
        </a:buClr>
        <a:buSzPct val="90000"/>
        <a:buFont typeface="Wingdings" charset="2"/>
        <a:buChar char="§"/>
        <a:tabLst/>
        <a:defRPr kumimoji="0" sz="2400" b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28650" indent="-2857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Calibri" panose="020F0502020204030204" pitchFamily="34" charset="0"/>
        <a:buChar char="—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00100" indent="-1714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28700" indent="-17145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Lucida Grande"/>
        <a:buChar char="–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57300" indent="-171450" algn="l" rtl="0" eaLnBrk="1" latinLnBrk="0" hangingPunct="1">
        <a:spcBef>
          <a:spcPts val="0"/>
        </a:spcBef>
        <a:spcAft>
          <a:spcPts val="0"/>
        </a:spcAft>
        <a:buClrTx/>
        <a:buFont typeface="Arial"/>
        <a:buChar char="•"/>
        <a:tabLst>
          <a:tab pos="1200150" algn="l"/>
        </a:tabLst>
        <a:defRPr kumimoji="0" lang="en-US" sz="1600" kern="120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gif"/><Relationship Id="rId7" Type="http://schemas.openxmlformats.org/officeDocument/2006/relationships/image" Target="../media/image31.tiff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0.png"/><Relationship Id="rId11" Type="http://schemas.openxmlformats.org/officeDocument/2006/relationships/image" Target="../media/image35.tiff"/><Relationship Id="rId5" Type="http://schemas.openxmlformats.org/officeDocument/2006/relationships/image" Target="../media/image29.jpe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tiff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126067" y="4270379"/>
            <a:ext cx="9939866" cy="1655762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600" dirty="0"/>
              <a:t>Accelerating Therapeutic Opportunities for Medicine</a:t>
            </a:r>
          </a:p>
          <a:p>
            <a:pPr algn="ctr">
              <a:lnSpc>
                <a:spcPct val="120000"/>
              </a:lnSpc>
            </a:pPr>
            <a:endParaRPr lang="en-US" sz="2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9DEEA5-8AE7-C34E-88BB-18E404A91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9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5DA3B0-28AD-6A4C-9EC6-B4EAD83E1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23" y="2089630"/>
            <a:ext cx="10073953" cy="4693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CF57E0-421C-A844-9C7D-1FFA562949F5}"/>
              </a:ext>
            </a:extLst>
          </p:cNvPr>
          <p:cNvSpPr txBox="1"/>
          <p:nvPr/>
        </p:nvSpPr>
        <p:spPr>
          <a:xfrm>
            <a:off x="304002" y="5464711"/>
            <a:ext cx="11887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Can we accelerate the process to discover new medicines in weeks, not years?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AF7B2-3C33-F04F-AA15-25630AD6B591}"/>
              </a:ext>
            </a:extLst>
          </p:cNvPr>
          <p:cNvSpPr txBox="1"/>
          <p:nvPr/>
        </p:nvSpPr>
        <p:spPr>
          <a:xfrm>
            <a:off x="1295148" y="1654423"/>
            <a:ext cx="9200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The current approach to drug discovery is sequential, linear and empirically iterative.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6CBA5F-3A19-DE42-952B-3707CDD78C80}"/>
              </a:ext>
            </a:extLst>
          </p:cNvPr>
          <p:cNvSpPr/>
          <p:nvPr/>
        </p:nvSpPr>
        <p:spPr>
          <a:xfrm>
            <a:off x="438912" y="291367"/>
            <a:ext cx="11509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Health Threats Emerge Faster Than Our Ability to Address Them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7BFFB0-F183-394F-BEAF-57BDA6C03653}"/>
              </a:ext>
            </a:extLst>
          </p:cNvPr>
          <p:cNvSpPr/>
          <p:nvPr/>
        </p:nvSpPr>
        <p:spPr>
          <a:xfrm>
            <a:off x="438912" y="870069"/>
            <a:ext cx="8570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Molecular interventions to address emergent and known threats lag the need for them by years:  bio-threats, cancer, neurodegenerative disease </a:t>
            </a:r>
            <a:b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663F40-B8A7-FF4B-952A-576F05ECA3E5}"/>
              </a:ext>
            </a:extLst>
          </p:cNvPr>
          <p:cNvSpPr/>
          <p:nvPr/>
        </p:nvSpPr>
        <p:spPr>
          <a:xfrm>
            <a:off x="300897" y="166421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…Why?</a:t>
            </a:r>
            <a:b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589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5F159ED5-949D-4F7B-942B-A15A9B9295E0}"/>
              </a:ext>
            </a:extLst>
          </p:cNvPr>
          <p:cNvSpPr txBox="1">
            <a:spLocks/>
          </p:cNvSpPr>
          <p:nvPr/>
        </p:nvSpPr>
        <p:spPr>
          <a:xfrm>
            <a:off x="676248" y="183447"/>
            <a:ext cx="10981505" cy="647700"/>
          </a:xfrm>
          <a:prstGeom prst="rect">
            <a:avLst/>
          </a:prstGeom>
          <a:effectLst/>
        </p:spPr>
        <p:txBody>
          <a:bodyPr vert="horz" lIns="0" rIns="34291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algn="l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sz="3200" b="1" kern="120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defTabSz="685750">
              <a:defRPr/>
            </a:pPr>
            <a:endParaRPr lang="en-US" dirty="0">
              <a:solidFill>
                <a:srgbClr val="373C50">
                  <a:lumMod val="75000"/>
                </a:srgbClr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EF0ED9A-D0EA-5145-B3B3-CAC2B4007DB0}"/>
              </a:ext>
            </a:extLst>
          </p:cNvPr>
          <p:cNvSpPr txBox="1">
            <a:spLocks/>
          </p:cNvSpPr>
          <p:nvPr/>
        </p:nvSpPr>
        <p:spPr>
          <a:xfrm>
            <a:off x="6710963" y="2027378"/>
            <a:ext cx="5087970" cy="4841415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28600" algn="l" rtl="0" eaLnBrk="1" latinLnBrk="0" hangingPunct="1"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90000"/>
              <a:buFont typeface="Wingdings" charset="2"/>
              <a:buChar char="§"/>
              <a:tabLst/>
              <a:defRPr kumimoji="0" sz="24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8650" indent="-28575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90000"/>
              <a:buFont typeface="Calibri" panose="020F0502020204030204" pitchFamily="34" charset="0"/>
              <a:buChar char="—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00100" indent="-17145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kumimoji="0"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028700" indent="-17145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100000"/>
              <a:buFont typeface="Lucida Grande"/>
              <a:buChar char="–"/>
              <a:defRPr kumimoji="0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257300" indent="-17145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Font typeface="Arial"/>
              <a:buChar char="•"/>
              <a:tabLst>
                <a:tab pos="1200150" algn="l"/>
              </a:tabLst>
              <a:defRPr kumimoji="0" lang="en-US" sz="1600" kern="120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buClr>
                <a:srgbClr val="373C50">
                  <a:lumMod val="75000"/>
                </a:srgbClr>
              </a:buClr>
              <a:buNone/>
            </a:pPr>
            <a:r>
              <a:rPr lang="en-US" dirty="0">
                <a:solidFill>
                  <a:srgbClr val="4B4B4B"/>
                </a:solidFill>
              </a:rPr>
              <a:t>We’ll do this by ….</a:t>
            </a:r>
          </a:p>
          <a:p>
            <a:pPr marL="290513" lvl="1" indent="-223838" defTabSz="914377">
              <a:spcBef>
                <a:spcPts val="120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4B4B4B"/>
                </a:solidFill>
              </a:rPr>
              <a:t>Demonstrating acceleration and effectiveness of AI and computing-driven molecular discovery and optimization </a:t>
            </a:r>
          </a:p>
          <a:p>
            <a:pPr marL="290513" lvl="1" indent="-223838" defTabSz="914377">
              <a:spcBef>
                <a:spcPts val="120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4B4B4B"/>
                </a:solidFill>
              </a:rPr>
              <a:t>Developing, validating, and releasing an open platform for molecular discovery and design</a:t>
            </a:r>
          </a:p>
          <a:p>
            <a:pPr marL="290513" lvl="1" indent="-223838" defTabSz="914377">
              <a:spcBef>
                <a:spcPts val="120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4B4B4B"/>
                </a:solidFill>
              </a:rPr>
              <a:t>Applying the platform to making molecules for work on cancer, infectious disease, and underserved needs in the public good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6EC4AF-CBF5-A944-B979-8FE5ABF1C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48" y="1771499"/>
            <a:ext cx="5690333" cy="404096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69062B2-DE30-FD42-BBE3-6F86ABE8F97B}"/>
              </a:ext>
            </a:extLst>
          </p:cNvPr>
          <p:cNvSpPr txBox="1">
            <a:spLocks/>
          </p:cNvSpPr>
          <p:nvPr/>
        </p:nvSpPr>
        <p:spPr>
          <a:xfrm>
            <a:off x="835029" y="552805"/>
            <a:ext cx="10680723" cy="5566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The goal of ATOM is to accelerate and democratize drug discovery and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217788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659C5E3-6C98-A34B-8221-7F9ABB43D7C8}"/>
              </a:ext>
            </a:extLst>
          </p:cNvPr>
          <p:cNvGrpSpPr/>
          <p:nvPr/>
        </p:nvGrpSpPr>
        <p:grpSpPr>
          <a:xfrm>
            <a:off x="7494986" y="1231097"/>
            <a:ext cx="1838759" cy="1301819"/>
            <a:chOff x="2723108" y="1220113"/>
            <a:chExt cx="1838759" cy="1301819"/>
          </a:xfrm>
        </p:grpSpPr>
        <p:sp>
          <p:nvSpPr>
            <p:cNvPr id="34" name="Freeform: Shape 11">
              <a:extLst>
                <a:ext uri="{FF2B5EF4-FFF2-40B4-BE49-F238E27FC236}">
                  <a16:creationId xmlns:a16="http://schemas.microsoft.com/office/drawing/2014/main" id="{D4360A53-9F46-1B40-AC01-72BCC626A80F}"/>
                </a:ext>
              </a:extLst>
            </p:cNvPr>
            <p:cNvSpPr/>
            <p:nvPr/>
          </p:nvSpPr>
          <p:spPr>
            <a:xfrm>
              <a:off x="2723108" y="1220113"/>
              <a:ext cx="1838759" cy="1301819"/>
            </a:xfrm>
            <a:custGeom>
              <a:avLst/>
              <a:gdLst>
                <a:gd name="connsiteX0" fmla="*/ 0 w 1876348"/>
                <a:gd name="connsiteY0" fmla="*/ 150108 h 1501079"/>
                <a:gd name="connsiteX1" fmla="*/ 150108 w 1876348"/>
                <a:gd name="connsiteY1" fmla="*/ 0 h 1501079"/>
                <a:gd name="connsiteX2" fmla="*/ 1726240 w 1876348"/>
                <a:gd name="connsiteY2" fmla="*/ 0 h 1501079"/>
                <a:gd name="connsiteX3" fmla="*/ 1876348 w 1876348"/>
                <a:gd name="connsiteY3" fmla="*/ 150108 h 1501079"/>
                <a:gd name="connsiteX4" fmla="*/ 1876348 w 1876348"/>
                <a:gd name="connsiteY4" fmla="*/ 1350971 h 1501079"/>
                <a:gd name="connsiteX5" fmla="*/ 1726240 w 1876348"/>
                <a:gd name="connsiteY5" fmla="*/ 1501079 h 1501079"/>
                <a:gd name="connsiteX6" fmla="*/ 150108 w 1876348"/>
                <a:gd name="connsiteY6" fmla="*/ 1501079 h 1501079"/>
                <a:gd name="connsiteX7" fmla="*/ 0 w 1876348"/>
                <a:gd name="connsiteY7" fmla="*/ 1350971 h 1501079"/>
                <a:gd name="connsiteX8" fmla="*/ 0 w 1876348"/>
                <a:gd name="connsiteY8" fmla="*/ 150108 h 150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6348" h="1501079">
                  <a:moveTo>
                    <a:pt x="0" y="150108"/>
                  </a:moveTo>
                  <a:cubicBezTo>
                    <a:pt x="0" y="67206"/>
                    <a:pt x="67206" y="0"/>
                    <a:pt x="150108" y="0"/>
                  </a:cubicBezTo>
                  <a:lnTo>
                    <a:pt x="1726240" y="0"/>
                  </a:lnTo>
                  <a:cubicBezTo>
                    <a:pt x="1809142" y="0"/>
                    <a:pt x="1876348" y="67206"/>
                    <a:pt x="1876348" y="150108"/>
                  </a:cubicBezTo>
                  <a:lnTo>
                    <a:pt x="1876348" y="1350971"/>
                  </a:lnTo>
                  <a:cubicBezTo>
                    <a:pt x="1876348" y="1433873"/>
                    <a:pt x="1809142" y="1501079"/>
                    <a:pt x="1726240" y="1501079"/>
                  </a:cubicBezTo>
                  <a:lnTo>
                    <a:pt x="150108" y="1501079"/>
                  </a:lnTo>
                  <a:cubicBezTo>
                    <a:pt x="67206" y="1501079"/>
                    <a:pt x="0" y="1433873"/>
                    <a:pt x="0" y="1350971"/>
                  </a:cubicBezTo>
                  <a:lnTo>
                    <a:pt x="0" y="150108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540" tIns="72540" rIns="72540" bIns="72540" numCol="1" spcCol="1270" anchor="b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B4B4B">
                      <a:lumMod val="50000"/>
                    </a:srgbClr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High performance computing, data science, and molecular design</a:t>
              </a:r>
            </a:p>
          </p:txBody>
        </p:sp>
        <p:pic>
          <p:nvPicPr>
            <p:cNvPr id="35" name="Picture 2" descr="Image result for lawrence livermore national laboratory">
              <a:extLst>
                <a:ext uri="{FF2B5EF4-FFF2-40B4-BE49-F238E27FC236}">
                  <a16:creationId xmlns:a16="http://schemas.microsoft.com/office/drawing/2014/main" id="{9C1581BD-5813-794C-A0D3-00F371D85C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5309" y="1338791"/>
              <a:ext cx="1744733" cy="340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370ECEB-A80E-EA43-A156-E246C523B675}"/>
              </a:ext>
            </a:extLst>
          </p:cNvPr>
          <p:cNvGrpSpPr/>
          <p:nvPr/>
        </p:nvGrpSpPr>
        <p:grpSpPr>
          <a:xfrm>
            <a:off x="5503644" y="1254134"/>
            <a:ext cx="1838759" cy="1277798"/>
            <a:chOff x="7973837" y="1455898"/>
            <a:chExt cx="1828800" cy="1371600"/>
          </a:xfrm>
        </p:grpSpPr>
        <p:sp>
          <p:nvSpPr>
            <p:cNvPr id="37" name="Freeform: Shape 15">
              <a:extLst>
                <a:ext uri="{FF2B5EF4-FFF2-40B4-BE49-F238E27FC236}">
                  <a16:creationId xmlns:a16="http://schemas.microsoft.com/office/drawing/2014/main" id="{47D122AD-4FC5-C04C-9D3B-9B8F0EF72A9A}"/>
                </a:ext>
              </a:extLst>
            </p:cNvPr>
            <p:cNvSpPr/>
            <p:nvPr/>
          </p:nvSpPr>
          <p:spPr>
            <a:xfrm>
              <a:off x="7973837" y="1455898"/>
              <a:ext cx="1828800" cy="1371600"/>
            </a:xfrm>
            <a:custGeom>
              <a:avLst/>
              <a:gdLst>
                <a:gd name="connsiteX0" fmla="*/ 0 w 1876348"/>
                <a:gd name="connsiteY0" fmla="*/ 150108 h 1501079"/>
                <a:gd name="connsiteX1" fmla="*/ 150108 w 1876348"/>
                <a:gd name="connsiteY1" fmla="*/ 0 h 1501079"/>
                <a:gd name="connsiteX2" fmla="*/ 1726240 w 1876348"/>
                <a:gd name="connsiteY2" fmla="*/ 0 h 1501079"/>
                <a:gd name="connsiteX3" fmla="*/ 1876348 w 1876348"/>
                <a:gd name="connsiteY3" fmla="*/ 150108 h 1501079"/>
                <a:gd name="connsiteX4" fmla="*/ 1876348 w 1876348"/>
                <a:gd name="connsiteY4" fmla="*/ 1350971 h 1501079"/>
                <a:gd name="connsiteX5" fmla="*/ 1726240 w 1876348"/>
                <a:gd name="connsiteY5" fmla="*/ 1501079 h 1501079"/>
                <a:gd name="connsiteX6" fmla="*/ 150108 w 1876348"/>
                <a:gd name="connsiteY6" fmla="*/ 1501079 h 1501079"/>
                <a:gd name="connsiteX7" fmla="*/ 0 w 1876348"/>
                <a:gd name="connsiteY7" fmla="*/ 1350971 h 1501079"/>
                <a:gd name="connsiteX8" fmla="*/ 0 w 1876348"/>
                <a:gd name="connsiteY8" fmla="*/ 150108 h 150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6348" h="1501079">
                  <a:moveTo>
                    <a:pt x="0" y="150108"/>
                  </a:moveTo>
                  <a:cubicBezTo>
                    <a:pt x="0" y="67206"/>
                    <a:pt x="67206" y="0"/>
                    <a:pt x="150108" y="0"/>
                  </a:cubicBezTo>
                  <a:lnTo>
                    <a:pt x="1726240" y="0"/>
                  </a:lnTo>
                  <a:cubicBezTo>
                    <a:pt x="1809142" y="0"/>
                    <a:pt x="1876348" y="67206"/>
                    <a:pt x="1876348" y="150108"/>
                  </a:cubicBezTo>
                  <a:lnTo>
                    <a:pt x="1876348" y="1350971"/>
                  </a:lnTo>
                  <a:cubicBezTo>
                    <a:pt x="1876348" y="1433873"/>
                    <a:pt x="1809142" y="1501079"/>
                    <a:pt x="1726240" y="1501079"/>
                  </a:cubicBezTo>
                  <a:lnTo>
                    <a:pt x="150108" y="1501079"/>
                  </a:lnTo>
                  <a:cubicBezTo>
                    <a:pt x="67206" y="1501079"/>
                    <a:pt x="0" y="1433873"/>
                    <a:pt x="0" y="1350971"/>
                  </a:cubicBezTo>
                  <a:lnTo>
                    <a:pt x="0" y="150108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540" tIns="72540" rIns="72540" bIns="72540" numCol="1" spcCol="1270" anchor="b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B4B4B">
                      <a:lumMod val="50000"/>
                    </a:srgbClr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Cancer biology and new assay development</a:t>
              </a:r>
            </a:p>
          </p:txBody>
        </p:sp>
        <p:pic>
          <p:nvPicPr>
            <p:cNvPr id="38" name="Picture 2" descr="Home">
              <a:extLst>
                <a:ext uri="{FF2B5EF4-FFF2-40B4-BE49-F238E27FC236}">
                  <a16:creationId xmlns:a16="http://schemas.microsoft.com/office/drawing/2014/main" id="{3F947BD1-5DF3-E146-B291-31ADBDC69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1213" y="1597289"/>
              <a:ext cx="795730" cy="438535"/>
            </a:xfrm>
            <a:prstGeom prst="rect">
              <a:avLst/>
            </a:prstGeom>
            <a:noFill/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ABFE4BB-A0F3-534D-AB8F-93783879B9AA}"/>
              </a:ext>
            </a:extLst>
          </p:cNvPr>
          <p:cNvGrpSpPr/>
          <p:nvPr/>
        </p:nvGrpSpPr>
        <p:grpSpPr>
          <a:xfrm>
            <a:off x="3519390" y="1235907"/>
            <a:ext cx="1838759" cy="1296025"/>
            <a:chOff x="302019" y="2937399"/>
            <a:chExt cx="1828800" cy="1371600"/>
          </a:xfrm>
        </p:grpSpPr>
        <p:sp>
          <p:nvSpPr>
            <p:cNvPr id="39" name="Freeform: Shape 13">
              <a:extLst>
                <a:ext uri="{FF2B5EF4-FFF2-40B4-BE49-F238E27FC236}">
                  <a16:creationId xmlns:a16="http://schemas.microsoft.com/office/drawing/2014/main" id="{116340C6-A46D-1544-BC49-3E9FFC5D5D94}"/>
                </a:ext>
              </a:extLst>
            </p:cNvPr>
            <p:cNvSpPr/>
            <p:nvPr/>
          </p:nvSpPr>
          <p:spPr>
            <a:xfrm>
              <a:off x="302019" y="2937399"/>
              <a:ext cx="1828800" cy="1371600"/>
            </a:xfrm>
            <a:custGeom>
              <a:avLst/>
              <a:gdLst>
                <a:gd name="connsiteX0" fmla="*/ 0 w 1876348"/>
                <a:gd name="connsiteY0" fmla="*/ 150108 h 1501079"/>
                <a:gd name="connsiteX1" fmla="*/ 150108 w 1876348"/>
                <a:gd name="connsiteY1" fmla="*/ 0 h 1501079"/>
                <a:gd name="connsiteX2" fmla="*/ 1726240 w 1876348"/>
                <a:gd name="connsiteY2" fmla="*/ 0 h 1501079"/>
                <a:gd name="connsiteX3" fmla="*/ 1876348 w 1876348"/>
                <a:gd name="connsiteY3" fmla="*/ 150108 h 1501079"/>
                <a:gd name="connsiteX4" fmla="*/ 1876348 w 1876348"/>
                <a:gd name="connsiteY4" fmla="*/ 1350971 h 1501079"/>
                <a:gd name="connsiteX5" fmla="*/ 1726240 w 1876348"/>
                <a:gd name="connsiteY5" fmla="*/ 1501079 h 1501079"/>
                <a:gd name="connsiteX6" fmla="*/ 150108 w 1876348"/>
                <a:gd name="connsiteY6" fmla="*/ 1501079 h 1501079"/>
                <a:gd name="connsiteX7" fmla="*/ 0 w 1876348"/>
                <a:gd name="connsiteY7" fmla="*/ 1350971 h 1501079"/>
                <a:gd name="connsiteX8" fmla="*/ 0 w 1876348"/>
                <a:gd name="connsiteY8" fmla="*/ 150108 h 150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6348" h="1501079">
                  <a:moveTo>
                    <a:pt x="0" y="150108"/>
                  </a:moveTo>
                  <a:cubicBezTo>
                    <a:pt x="0" y="67206"/>
                    <a:pt x="67206" y="0"/>
                    <a:pt x="150108" y="0"/>
                  </a:cubicBezTo>
                  <a:lnTo>
                    <a:pt x="1726240" y="0"/>
                  </a:lnTo>
                  <a:cubicBezTo>
                    <a:pt x="1809142" y="0"/>
                    <a:pt x="1876348" y="67206"/>
                    <a:pt x="1876348" y="150108"/>
                  </a:cubicBezTo>
                  <a:lnTo>
                    <a:pt x="1876348" y="1350971"/>
                  </a:lnTo>
                  <a:cubicBezTo>
                    <a:pt x="1876348" y="1433873"/>
                    <a:pt x="1809142" y="1501079"/>
                    <a:pt x="1726240" y="1501079"/>
                  </a:cubicBezTo>
                  <a:lnTo>
                    <a:pt x="150108" y="1501079"/>
                  </a:lnTo>
                  <a:cubicBezTo>
                    <a:pt x="67206" y="1501079"/>
                    <a:pt x="0" y="1433873"/>
                    <a:pt x="0" y="1350971"/>
                  </a:cubicBezTo>
                  <a:lnTo>
                    <a:pt x="0" y="150108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540" tIns="72540" rIns="72540" bIns="72540" numCol="1" spcCol="1270" anchor="b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B4B4B">
                      <a:lumMod val="50000"/>
                    </a:srgbClr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Experimental biology, data analytics, open data and models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CD6E393-5713-954A-A55E-AFDDDFF90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328740" y="3115584"/>
              <a:ext cx="1775356" cy="339801"/>
            </a:xfrm>
            <a:prstGeom prst="rect">
              <a:avLst/>
            </a:prstGeom>
          </p:spPr>
        </p:pic>
      </p:grpSp>
      <p:sp>
        <p:nvSpPr>
          <p:cNvPr id="44" name="Title 3">
            <a:extLst>
              <a:ext uri="{FF2B5EF4-FFF2-40B4-BE49-F238E27FC236}">
                <a16:creationId xmlns:a16="http://schemas.microsoft.com/office/drawing/2014/main" id="{BCEF35D8-7F0D-1842-9714-8CAFCCFB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37" y="328263"/>
            <a:ext cx="11199140" cy="556099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 ATOM Public-private Consortium Experiment: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Can independent government entities</a:t>
            </a:r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and private industry work together to expedite drug discovery? 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A50866-8C11-0B4F-9FEC-C53163EB13EF}"/>
              </a:ext>
            </a:extLst>
          </p:cNvPr>
          <p:cNvGrpSpPr/>
          <p:nvPr/>
        </p:nvGrpSpPr>
        <p:grpSpPr>
          <a:xfrm>
            <a:off x="9485455" y="1238221"/>
            <a:ext cx="1838759" cy="1301819"/>
            <a:chOff x="783395" y="1389371"/>
            <a:chExt cx="1828800" cy="1371600"/>
          </a:xfrm>
        </p:grpSpPr>
        <p:sp>
          <p:nvSpPr>
            <p:cNvPr id="31" name="Freeform: Shape 9">
              <a:extLst>
                <a:ext uri="{FF2B5EF4-FFF2-40B4-BE49-F238E27FC236}">
                  <a16:creationId xmlns:a16="http://schemas.microsoft.com/office/drawing/2014/main" id="{05DAB534-AFC3-2C46-A6AD-40E00CA62D9B}"/>
                </a:ext>
              </a:extLst>
            </p:cNvPr>
            <p:cNvSpPr/>
            <p:nvPr/>
          </p:nvSpPr>
          <p:spPr>
            <a:xfrm>
              <a:off x="783395" y="1389371"/>
              <a:ext cx="1828800" cy="1371600"/>
            </a:xfrm>
            <a:custGeom>
              <a:avLst/>
              <a:gdLst>
                <a:gd name="connsiteX0" fmla="*/ 0 w 1876348"/>
                <a:gd name="connsiteY0" fmla="*/ 150108 h 1501079"/>
                <a:gd name="connsiteX1" fmla="*/ 150108 w 1876348"/>
                <a:gd name="connsiteY1" fmla="*/ 0 h 1501079"/>
                <a:gd name="connsiteX2" fmla="*/ 1726240 w 1876348"/>
                <a:gd name="connsiteY2" fmla="*/ 0 h 1501079"/>
                <a:gd name="connsiteX3" fmla="*/ 1876348 w 1876348"/>
                <a:gd name="connsiteY3" fmla="*/ 150108 h 1501079"/>
                <a:gd name="connsiteX4" fmla="*/ 1876348 w 1876348"/>
                <a:gd name="connsiteY4" fmla="*/ 1350971 h 1501079"/>
                <a:gd name="connsiteX5" fmla="*/ 1726240 w 1876348"/>
                <a:gd name="connsiteY5" fmla="*/ 1501079 h 1501079"/>
                <a:gd name="connsiteX6" fmla="*/ 150108 w 1876348"/>
                <a:gd name="connsiteY6" fmla="*/ 1501079 h 1501079"/>
                <a:gd name="connsiteX7" fmla="*/ 0 w 1876348"/>
                <a:gd name="connsiteY7" fmla="*/ 1350971 h 1501079"/>
                <a:gd name="connsiteX8" fmla="*/ 0 w 1876348"/>
                <a:gd name="connsiteY8" fmla="*/ 150108 h 150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6348" h="1501079">
                  <a:moveTo>
                    <a:pt x="0" y="150108"/>
                  </a:moveTo>
                  <a:cubicBezTo>
                    <a:pt x="0" y="67206"/>
                    <a:pt x="67206" y="0"/>
                    <a:pt x="150108" y="0"/>
                  </a:cubicBezTo>
                  <a:lnTo>
                    <a:pt x="1726240" y="0"/>
                  </a:lnTo>
                  <a:cubicBezTo>
                    <a:pt x="1809142" y="0"/>
                    <a:pt x="1876348" y="67206"/>
                    <a:pt x="1876348" y="150108"/>
                  </a:cubicBezTo>
                  <a:lnTo>
                    <a:pt x="1876348" y="1350971"/>
                  </a:lnTo>
                  <a:cubicBezTo>
                    <a:pt x="1876348" y="1433873"/>
                    <a:pt x="1809142" y="1501079"/>
                    <a:pt x="1726240" y="1501079"/>
                  </a:cubicBezTo>
                  <a:lnTo>
                    <a:pt x="150108" y="1501079"/>
                  </a:lnTo>
                  <a:cubicBezTo>
                    <a:pt x="67206" y="1501079"/>
                    <a:pt x="0" y="1433873"/>
                    <a:pt x="0" y="1350971"/>
                  </a:cubicBezTo>
                  <a:lnTo>
                    <a:pt x="0" y="150108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540" tIns="72540" rIns="72540" bIns="72540" numCol="1" spcCol="1270" anchor="b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B4B4B">
                      <a:lumMod val="50000"/>
                    </a:srgbClr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Drug discovery, chemistry, and historical dark data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73E9E9E-D5FE-0C41-993C-EC9D998DD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1411" y="1528716"/>
              <a:ext cx="502443" cy="49337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19CAC0-8BD4-9340-A009-91CFE0E0A318}"/>
              </a:ext>
            </a:extLst>
          </p:cNvPr>
          <p:cNvSpPr txBox="1"/>
          <p:nvPr/>
        </p:nvSpPr>
        <p:spPr>
          <a:xfrm>
            <a:off x="5383047" y="3148185"/>
            <a:ext cx="4999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Subsequent R&amp;D </a:t>
            </a:r>
            <a:r>
              <a:rPr lang="en-US" sz="2000" b="1"/>
              <a:t>Collaborations and </a:t>
            </a:r>
            <a:r>
              <a:rPr lang="en-US" sz="2000" b="1" dirty="0"/>
              <a:t>Partners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D06BDEF-29BF-8E47-975C-4F09513363DA}"/>
              </a:ext>
            </a:extLst>
          </p:cNvPr>
          <p:cNvGrpSpPr/>
          <p:nvPr/>
        </p:nvGrpSpPr>
        <p:grpSpPr>
          <a:xfrm>
            <a:off x="170953" y="2732787"/>
            <a:ext cx="4332730" cy="3323033"/>
            <a:chOff x="2704737" y="2673527"/>
            <a:chExt cx="4332730" cy="332303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43F3C51-2CDB-5546-8111-8E8670FAF441}"/>
                </a:ext>
              </a:extLst>
            </p:cNvPr>
            <p:cNvGrpSpPr/>
            <p:nvPr/>
          </p:nvGrpSpPr>
          <p:grpSpPr>
            <a:xfrm>
              <a:off x="2704737" y="2673527"/>
              <a:ext cx="4332730" cy="3323033"/>
              <a:chOff x="6422634" y="1474040"/>
              <a:chExt cx="5474898" cy="4786833"/>
            </a:xfrm>
          </p:grpSpPr>
          <p:sp>
            <p:nvSpPr>
              <p:cNvPr id="6" name="Trapezoid 5">
                <a:extLst>
                  <a:ext uri="{FF2B5EF4-FFF2-40B4-BE49-F238E27FC236}">
                    <a16:creationId xmlns:a16="http://schemas.microsoft.com/office/drawing/2014/main" id="{CE9E135D-C46F-1545-95B7-8EF514A16715}"/>
                  </a:ext>
                </a:extLst>
              </p:cNvPr>
              <p:cNvSpPr/>
              <p:nvPr/>
            </p:nvSpPr>
            <p:spPr>
              <a:xfrm>
                <a:off x="7419067" y="5372407"/>
                <a:ext cx="2695846" cy="484416"/>
              </a:xfrm>
              <a:prstGeom prst="trapezoid">
                <a:avLst>
                  <a:gd name="adj" fmla="val 62716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6B18975B-146E-2D42-97D6-BD52F904847B}"/>
                  </a:ext>
                </a:extLst>
              </p:cNvPr>
              <p:cNvSpPr/>
              <p:nvPr/>
            </p:nvSpPr>
            <p:spPr>
              <a:xfrm rot="10800000">
                <a:off x="7446669" y="1686078"/>
                <a:ext cx="2564771" cy="484416"/>
              </a:xfrm>
              <a:prstGeom prst="trapezoid">
                <a:avLst>
                  <a:gd name="adj" fmla="val 62716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A3334FB2-990F-DA42-BC41-6F93F5C8217C}"/>
                  </a:ext>
                </a:extLst>
              </p:cNvPr>
              <p:cNvSpPr/>
              <p:nvPr/>
            </p:nvSpPr>
            <p:spPr>
              <a:xfrm rot="6992650">
                <a:off x="5934645" y="2602573"/>
                <a:ext cx="2279219" cy="482126"/>
              </a:xfrm>
              <a:prstGeom prst="trapezoid">
                <a:avLst>
                  <a:gd name="adj" fmla="val 57909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D688E9A8-6358-7041-8FC2-451B2D49EC1A}"/>
                  </a:ext>
                </a:extLst>
              </p:cNvPr>
              <p:cNvSpPr/>
              <p:nvPr/>
            </p:nvSpPr>
            <p:spPr>
              <a:xfrm rot="14599113">
                <a:off x="9279449" y="2613613"/>
                <a:ext cx="2254526" cy="482126"/>
              </a:xfrm>
              <a:prstGeom prst="trapezoid">
                <a:avLst>
                  <a:gd name="adj" fmla="val 57909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rapezoid 9">
                <a:extLst>
                  <a:ext uri="{FF2B5EF4-FFF2-40B4-BE49-F238E27FC236}">
                    <a16:creationId xmlns:a16="http://schemas.microsoft.com/office/drawing/2014/main" id="{8CCA0FA1-C9D7-9049-8E1E-6AF5843A1038}"/>
                  </a:ext>
                </a:extLst>
              </p:cNvPr>
              <p:cNvSpPr/>
              <p:nvPr/>
            </p:nvSpPr>
            <p:spPr>
              <a:xfrm rot="17785738">
                <a:off x="9263418" y="4441542"/>
                <a:ext cx="2298863" cy="482126"/>
              </a:xfrm>
              <a:prstGeom prst="trapezoid">
                <a:avLst>
                  <a:gd name="adj" fmla="val 57909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rapezoid 10">
                <a:extLst>
                  <a:ext uri="{FF2B5EF4-FFF2-40B4-BE49-F238E27FC236}">
                    <a16:creationId xmlns:a16="http://schemas.microsoft.com/office/drawing/2014/main" id="{D76F2775-63EF-A548-A1A7-31E421B40B68}"/>
                  </a:ext>
                </a:extLst>
              </p:cNvPr>
              <p:cNvSpPr/>
              <p:nvPr/>
            </p:nvSpPr>
            <p:spPr>
              <a:xfrm rot="3812469">
                <a:off x="5882018" y="4442315"/>
                <a:ext cx="2384280" cy="482126"/>
              </a:xfrm>
              <a:prstGeom prst="trapezoid">
                <a:avLst>
                  <a:gd name="adj" fmla="val 57909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E371A9-221B-5E4B-A7CC-C3F750A42EDF}"/>
                  </a:ext>
                </a:extLst>
              </p:cNvPr>
              <p:cNvSpPr/>
              <p:nvPr/>
            </p:nvSpPr>
            <p:spPr>
              <a:xfrm>
                <a:off x="10562292" y="3721813"/>
                <a:ext cx="1335240" cy="963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B1BF35C-8D98-1C4D-9D71-FB4771BC30EB}"/>
                  </a:ext>
                </a:extLst>
              </p:cNvPr>
              <p:cNvSpPr/>
              <p:nvPr/>
            </p:nvSpPr>
            <p:spPr>
              <a:xfrm rot="14229165">
                <a:off x="7079790" y="1859301"/>
                <a:ext cx="832040" cy="615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C838504-4A28-F940-A09A-CEEBB4FFEF8D}"/>
                  </a:ext>
                </a:extLst>
              </p:cNvPr>
              <p:cNvSpPr/>
              <p:nvPr/>
            </p:nvSpPr>
            <p:spPr>
              <a:xfrm rot="7271637">
                <a:off x="9552952" y="1866274"/>
                <a:ext cx="782383" cy="988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9D04DE-20F1-EF46-B85D-55B5A16AD835}"/>
                  </a:ext>
                </a:extLst>
              </p:cNvPr>
              <p:cNvSpPr txBox="1"/>
              <p:nvPr/>
            </p:nvSpPr>
            <p:spPr>
              <a:xfrm>
                <a:off x="8112197" y="1729262"/>
                <a:ext cx="1334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Academic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677807-A088-BE40-9BF3-929861D6DF4A}"/>
                  </a:ext>
                </a:extLst>
              </p:cNvPr>
              <p:cNvSpPr txBox="1"/>
              <p:nvPr/>
            </p:nvSpPr>
            <p:spPr>
              <a:xfrm>
                <a:off x="8137907" y="5447768"/>
                <a:ext cx="1220341" cy="395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Partners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7F67E9-6BBD-7A40-9B27-2D9175DA0150}"/>
                  </a:ext>
                </a:extLst>
              </p:cNvPr>
              <p:cNvSpPr txBox="1"/>
              <p:nvPr/>
            </p:nvSpPr>
            <p:spPr>
              <a:xfrm rot="3817380">
                <a:off x="10004961" y="2689448"/>
                <a:ext cx="9637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Pharma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B3745F-F998-9F41-A165-C427E24EDF5C}"/>
                  </a:ext>
                </a:extLst>
              </p:cNvPr>
              <p:cNvSpPr txBox="1"/>
              <p:nvPr/>
            </p:nvSpPr>
            <p:spPr>
              <a:xfrm rot="3817242">
                <a:off x="6685364" y="4491117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Tech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739CAB-665F-184F-BF1C-37AA979EC6B6}"/>
                  </a:ext>
                </a:extLst>
              </p:cNvPr>
              <p:cNvSpPr txBox="1"/>
              <p:nvPr/>
            </p:nvSpPr>
            <p:spPr>
              <a:xfrm rot="17780148">
                <a:off x="6037804" y="2594673"/>
                <a:ext cx="2076922" cy="427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Cancer Centers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C488FD-ADDD-6A4D-A965-C5658AD7AF09}"/>
                  </a:ext>
                </a:extLst>
              </p:cNvPr>
              <p:cNvSpPr txBox="1"/>
              <p:nvPr/>
            </p:nvSpPr>
            <p:spPr>
              <a:xfrm rot="17784933">
                <a:off x="9742151" y="4412249"/>
                <a:ext cx="1457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Gov’t Labs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1E137AB-7F31-FD42-8668-DF951410399D}"/>
                  </a:ext>
                </a:extLst>
              </p:cNvPr>
              <p:cNvSpPr/>
              <p:nvPr/>
            </p:nvSpPr>
            <p:spPr>
              <a:xfrm rot="18139481">
                <a:off x="6971191" y="5664071"/>
                <a:ext cx="1097280" cy="963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629D6ED-177E-A047-AF5B-0DBF245D6EB2}"/>
                  </a:ext>
                </a:extLst>
              </p:cNvPr>
              <p:cNvSpPr/>
              <p:nvPr/>
            </p:nvSpPr>
            <p:spPr>
              <a:xfrm rot="3348390">
                <a:off x="9542106" y="5632769"/>
                <a:ext cx="914400" cy="91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C594AC-98BC-394C-9D67-2B23CF442C8D}"/>
                  </a:ext>
                </a:extLst>
              </p:cNvPr>
              <p:cNvSpPr txBox="1"/>
              <p:nvPr/>
            </p:nvSpPr>
            <p:spPr>
              <a:xfrm>
                <a:off x="7994597" y="2640259"/>
                <a:ext cx="1517163" cy="8198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buClr>
                    <a:schemeClr val="tx1"/>
                  </a:buClr>
                </a:pPr>
                <a:r>
                  <a:rPr lang="en-US" sz="1400" dirty="0">
                    <a:solidFill>
                      <a:schemeClr val="bg1"/>
                    </a:solidFill>
                  </a:rPr>
                  <a:t>High-performance computing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CA61D71-E1B4-B24F-BB59-688E0F8FAA41}"/>
                  </a:ext>
                </a:extLst>
              </p:cNvPr>
              <p:cNvSpPr/>
              <p:nvPr/>
            </p:nvSpPr>
            <p:spPr>
              <a:xfrm>
                <a:off x="6422634" y="3721812"/>
                <a:ext cx="673337" cy="1256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D432A1-28F7-B84A-8A87-CB88B0BC4009}"/>
                </a:ext>
              </a:extLst>
            </p:cNvPr>
            <p:cNvSpPr txBox="1"/>
            <p:nvPr/>
          </p:nvSpPr>
          <p:spPr>
            <a:xfrm>
              <a:off x="3470446" y="4964872"/>
              <a:ext cx="20509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ATOM CRADA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15CE0CA-E63A-D64C-883F-23131F79C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5197" y="3311177"/>
              <a:ext cx="2409716" cy="161990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C703E9-51DF-9344-BF28-8A7F3F399149}"/>
              </a:ext>
            </a:extLst>
          </p:cNvPr>
          <p:cNvGrpSpPr/>
          <p:nvPr/>
        </p:nvGrpSpPr>
        <p:grpSpPr>
          <a:xfrm>
            <a:off x="4251559" y="3745420"/>
            <a:ext cx="6973032" cy="2457012"/>
            <a:chOff x="4013020" y="3426953"/>
            <a:chExt cx="7683440" cy="2738058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5F4B74E-BC95-8D45-A3A5-E373F2B32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02661" y="3491414"/>
              <a:ext cx="2335793" cy="663848"/>
            </a:xfrm>
            <a:prstGeom prst="roundRect">
              <a:avLst/>
            </a:prstGeom>
          </p:spPr>
        </p:pic>
        <p:pic>
          <p:nvPicPr>
            <p:cNvPr id="51" name="Picture 6" descr="https://duckduckgo.com/i/5e3b6022.png">
              <a:extLst>
                <a:ext uri="{FF2B5EF4-FFF2-40B4-BE49-F238E27FC236}">
                  <a16:creationId xmlns:a16="http://schemas.microsoft.com/office/drawing/2014/main" id="{7EAC7F6E-1EEF-544E-92A2-BEE427449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156" y="3426953"/>
              <a:ext cx="1702857" cy="877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0" descr="Powering On-Demand Automated Discovery | Strateos">
              <a:extLst>
                <a:ext uri="{FF2B5EF4-FFF2-40B4-BE49-F238E27FC236}">
                  <a16:creationId xmlns:a16="http://schemas.microsoft.com/office/drawing/2014/main" id="{F3FFB743-69F5-BB4B-B1DC-684A1CC56D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309" b="16996"/>
            <a:stretch/>
          </p:blipFill>
          <p:spPr bwMode="auto">
            <a:xfrm>
              <a:off x="7997609" y="4864732"/>
              <a:ext cx="1638111" cy="501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B41BF36-A13E-DA4D-9FAA-736C960DC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2634" y="4652551"/>
              <a:ext cx="2146997" cy="538179"/>
            </a:xfrm>
            <a:prstGeom prst="rect">
              <a:avLst/>
            </a:prstGeom>
          </p:spPr>
        </p:pic>
        <p:pic>
          <p:nvPicPr>
            <p:cNvPr id="56" name="Picture 12" descr="Excelera Health">
              <a:extLst>
                <a:ext uri="{FF2B5EF4-FFF2-40B4-BE49-F238E27FC236}">
                  <a16:creationId xmlns:a16="http://schemas.microsoft.com/office/drawing/2014/main" id="{A963A127-3AF7-3B42-8F9D-4BE1B1CAC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3991" y="5502996"/>
              <a:ext cx="1147219" cy="662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8" descr="ECE Logos - Electrical and Computer Engineering - Purdue University">
              <a:extLst>
                <a:ext uri="{FF2B5EF4-FFF2-40B4-BE49-F238E27FC236}">
                  <a16:creationId xmlns:a16="http://schemas.microsoft.com/office/drawing/2014/main" id="{86FCD1FD-5EAF-384D-AF94-3CB4DFDB8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9042" y="4563335"/>
              <a:ext cx="829574" cy="538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0" descr="Butler University Logo - LogoDix">
              <a:extLst>
                <a:ext uri="{FF2B5EF4-FFF2-40B4-BE49-F238E27FC236}">
                  <a16:creationId xmlns:a16="http://schemas.microsoft.com/office/drawing/2014/main" id="{339BB5C8-13D3-F14E-A8E2-700C0D85F3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86" t="6567" r="15380" b="12336"/>
            <a:stretch/>
          </p:blipFill>
          <p:spPr bwMode="auto">
            <a:xfrm>
              <a:off x="10888616" y="5323679"/>
              <a:ext cx="807844" cy="542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https://duckduckgo.com/i/6800eed9.png">
              <a:extLst>
                <a:ext uri="{FF2B5EF4-FFF2-40B4-BE49-F238E27FC236}">
                  <a16:creationId xmlns:a16="http://schemas.microsoft.com/office/drawing/2014/main" id="{61881D29-07C8-F343-93B5-A0F4F125E1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229" y="5424703"/>
              <a:ext cx="767806" cy="566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mage result for columbia logo university">
              <a:extLst>
                <a:ext uri="{FF2B5EF4-FFF2-40B4-BE49-F238E27FC236}">
                  <a16:creationId xmlns:a16="http://schemas.microsoft.com/office/drawing/2014/main" id="{92A9DB37-79F5-D74A-98FC-4023AA1CDD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920" y="5425543"/>
              <a:ext cx="1295918" cy="612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9B5FE4E-D91E-8D42-A9D8-3EB485DF0123}"/>
                </a:ext>
              </a:extLst>
            </p:cNvPr>
            <p:cNvGrpSpPr/>
            <p:nvPr/>
          </p:nvGrpSpPr>
          <p:grpSpPr>
            <a:xfrm>
              <a:off x="4013020" y="4847706"/>
              <a:ext cx="1377082" cy="1245037"/>
              <a:chOff x="6516911" y="4942102"/>
              <a:chExt cx="1377082" cy="1245037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D70F570E-8929-5B42-B8AF-02AC997622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16911" y="4942102"/>
                <a:ext cx="815644" cy="701519"/>
              </a:xfrm>
              <a:prstGeom prst="rect">
                <a:avLst/>
              </a:prstGeom>
            </p:spPr>
          </p:pic>
          <p:pic>
            <p:nvPicPr>
              <p:cNvPr id="1028" name="Picture 4" descr="Image result for uc berkeley logo">
                <a:extLst>
                  <a:ext uri="{FF2B5EF4-FFF2-40B4-BE49-F238E27FC236}">
                    <a16:creationId xmlns:a16="http://schemas.microsoft.com/office/drawing/2014/main" id="{0DBB29AE-79F7-3644-8E3A-F3491E08F7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2597" y="5777328"/>
                <a:ext cx="1311396" cy="4098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B4B4CE6-F621-3A4E-8E39-A9C4C3851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00383" y="3476544"/>
              <a:ext cx="1996352" cy="759673"/>
            </a:xfrm>
            <a:prstGeom prst="round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48C3C26-B3E2-5442-ABC5-84C8FE2BBC12}"/>
              </a:ext>
            </a:extLst>
          </p:cNvPr>
          <p:cNvSpPr txBox="1"/>
          <p:nvPr/>
        </p:nvSpPr>
        <p:spPr>
          <a:xfrm>
            <a:off x="430237" y="1218705"/>
            <a:ext cx="2688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Founding Organizations</a:t>
            </a:r>
          </a:p>
          <a:p>
            <a:r>
              <a:rPr lang="en-US" sz="2000" b="1" dirty="0"/>
              <a:t>October, 2017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40F972-37C8-FD42-B912-3927AD0C41C4}"/>
              </a:ext>
            </a:extLst>
          </p:cNvPr>
          <p:cNvSpPr txBox="1"/>
          <p:nvPr/>
        </p:nvSpPr>
        <p:spPr>
          <a:xfrm>
            <a:off x="981355" y="2367205"/>
            <a:ext cx="1885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Founding Vision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360992-8743-A64E-A983-96C772FC4DC6}"/>
              </a:ext>
            </a:extLst>
          </p:cNvPr>
          <p:cNvSpPr/>
          <p:nvPr/>
        </p:nvSpPr>
        <p:spPr>
          <a:xfrm>
            <a:off x="115202" y="1175814"/>
            <a:ext cx="11354508" cy="1637515"/>
          </a:xfrm>
          <a:prstGeom prst="rect">
            <a:avLst/>
          </a:prstGeom>
          <a:solidFill>
            <a:srgbClr val="AEBEBE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5B31010-7FB1-ED48-A1C9-EBA29ED916B9}"/>
              </a:ext>
            </a:extLst>
          </p:cNvPr>
          <p:cNvSpPr/>
          <p:nvPr/>
        </p:nvSpPr>
        <p:spPr>
          <a:xfrm>
            <a:off x="115202" y="2901063"/>
            <a:ext cx="3833947" cy="3184339"/>
          </a:xfrm>
          <a:prstGeom prst="rect">
            <a:avLst/>
          </a:prstGeom>
          <a:solidFill>
            <a:srgbClr val="AEBEBE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02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5F159ED5-949D-4F7B-942B-A15A9B9295E0}"/>
              </a:ext>
            </a:extLst>
          </p:cNvPr>
          <p:cNvSpPr txBox="1">
            <a:spLocks/>
          </p:cNvSpPr>
          <p:nvPr/>
        </p:nvSpPr>
        <p:spPr>
          <a:xfrm>
            <a:off x="676246" y="183446"/>
            <a:ext cx="10981505" cy="647700"/>
          </a:xfrm>
          <a:prstGeom prst="rect">
            <a:avLst/>
          </a:prstGeom>
          <a:effectLst/>
        </p:spPr>
        <p:txBody>
          <a:bodyPr vert="horz" lIns="0" rIns="34291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algn="l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sz="3200" b="1" kern="120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defTabSz="685766">
              <a:defRPr/>
            </a:pPr>
            <a:endParaRPr lang="en-US" dirty="0">
              <a:solidFill>
                <a:srgbClr val="373C50">
                  <a:lumMod val="75000"/>
                </a:srgbClr>
              </a:solidFill>
            </a:endParaRP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4D9147BE-5D8D-8440-A73E-0E2508888F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041" y="378213"/>
            <a:ext cx="11489713" cy="555625"/>
          </a:xfrm>
        </p:spPr>
        <p:txBody>
          <a:bodyPr>
            <a:noAutofit/>
          </a:bodyPr>
          <a:lstStyle/>
          <a:p>
            <a:pPr algn="ctr"/>
            <a:r>
              <a:rPr lang="en-US" sz="3400" b="1" dirty="0"/>
              <a:t>The ATOM molecular design process integrates predictive models, multi-parameter optimization, and active learning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5FD37CD-E881-6A4E-9E0B-6AD6FBB66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93" y="1692380"/>
            <a:ext cx="8265835" cy="38587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C1AC9A-9AD6-7748-89F7-8E11C5EC4E9F}"/>
              </a:ext>
            </a:extLst>
          </p:cNvPr>
          <p:cNvSpPr txBox="1"/>
          <p:nvPr/>
        </p:nvSpPr>
        <p:spPr>
          <a:xfrm>
            <a:off x="8806070" y="1364455"/>
            <a:ext cx="3073037" cy="4747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ATOM products</a:t>
            </a:r>
          </a:p>
          <a:p>
            <a:pPr marL="342900" indent="-342900">
              <a:spcBef>
                <a:spcPts val="300"/>
              </a:spcBef>
              <a:buFont typeface="+mj-lt"/>
              <a:buAutoNum type="arabicPeriod"/>
            </a:pPr>
            <a:r>
              <a:rPr lang="en-US" sz="1600" b="1" dirty="0"/>
              <a:t>Molecular data library  </a:t>
            </a:r>
            <a:r>
              <a:rPr lang="en-US" sz="1600" dirty="0"/>
              <a:t>- Open curated and model-ready database</a:t>
            </a:r>
          </a:p>
          <a:p>
            <a:pPr marL="342900" indent="-342900">
              <a:spcBef>
                <a:spcPts val="300"/>
              </a:spcBef>
              <a:buFont typeface="+mj-lt"/>
              <a:buAutoNum type="arabicPeriod"/>
            </a:pPr>
            <a:r>
              <a:rPr lang="en-US" sz="1600" b="1" dirty="0"/>
              <a:t>AMPL</a:t>
            </a:r>
            <a:r>
              <a:rPr lang="en-US" sz="1600" dirty="0"/>
              <a:t> - Predictive modeling platforms - training, optimization, and property prediction </a:t>
            </a:r>
          </a:p>
          <a:p>
            <a:pPr marL="342900" indent="-342900">
              <a:spcBef>
                <a:spcPts val="300"/>
              </a:spcBef>
              <a:buFont typeface="+mj-lt"/>
              <a:buAutoNum type="arabicPeriod"/>
            </a:pPr>
            <a:r>
              <a:rPr lang="en-US" sz="1600" b="1" dirty="0"/>
              <a:t>LBANN</a:t>
            </a:r>
            <a:r>
              <a:rPr lang="en-US" sz="1600" dirty="0"/>
              <a:t> – Computing platform for generative molecular models</a:t>
            </a:r>
          </a:p>
          <a:p>
            <a:pPr marL="342900" indent="-342900">
              <a:spcBef>
                <a:spcPts val="300"/>
              </a:spcBef>
              <a:buFont typeface="+mj-lt"/>
              <a:buAutoNum type="arabicPeriod"/>
            </a:pPr>
            <a:r>
              <a:rPr lang="en-US" sz="1600" b="1" dirty="0"/>
              <a:t>GMD</a:t>
            </a:r>
            <a:r>
              <a:rPr lang="en-US" sz="1600" dirty="0"/>
              <a:t> - A high-performance platform for parallel optimization of efficacy, safety, and pharmacokinetics</a:t>
            </a:r>
          </a:p>
          <a:p>
            <a:pPr marL="342900" indent="-342900">
              <a:spcBef>
                <a:spcPts val="300"/>
              </a:spcBef>
              <a:buFont typeface="+mj-lt"/>
              <a:buAutoNum type="arabicPeriod"/>
            </a:pPr>
            <a:r>
              <a:rPr lang="en-US" sz="1600" b="1" dirty="0"/>
              <a:t>Pilot design projects </a:t>
            </a:r>
            <a:r>
              <a:rPr lang="en-US" sz="1600" dirty="0"/>
              <a:t>in cancer, infectious disease and other areas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974E51-4613-6F4D-A14B-D6218060F5CE}"/>
              </a:ext>
            </a:extLst>
          </p:cNvPr>
          <p:cNvSpPr txBox="1"/>
          <p:nvPr/>
        </p:nvSpPr>
        <p:spPr>
          <a:xfrm>
            <a:off x="9184752" y="6279445"/>
            <a:ext cx="26943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AMPL – ATOM Modeling </a:t>
            </a:r>
            <a:r>
              <a:rPr lang="en-US" sz="1000" dirty="0" err="1"/>
              <a:t>PlpeLine</a:t>
            </a:r>
            <a:endParaRPr lang="en-US" sz="1000" dirty="0"/>
          </a:p>
          <a:p>
            <a:r>
              <a:rPr lang="en-US" sz="1000" dirty="0"/>
              <a:t>LBANN – Livermore Big Artificial Neural Network</a:t>
            </a:r>
          </a:p>
          <a:p>
            <a:r>
              <a:rPr lang="en-US" sz="1000" dirty="0"/>
              <a:t>GMD – Generative Molecular Design</a:t>
            </a:r>
          </a:p>
        </p:txBody>
      </p:sp>
    </p:spTree>
    <p:extLst>
      <p:ext uri="{BB962C8B-B14F-4D97-AF65-F5344CB8AC3E}">
        <p14:creationId xmlns:p14="http://schemas.microsoft.com/office/powerpoint/2010/main" val="167690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DD29B05-4537-9E40-9455-5844985FB1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D9EEF4-FD18-924F-96DB-64C6DDB7B5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0822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theme/theme1.xml><?xml version="1.0" encoding="utf-8"?>
<a:theme xmlns:a="http://schemas.openxmlformats.org/drawingml/2006/main" name="1_Office Theme">
  <a:themeElements>
    <a:clrScheme name="ATOM Color Palette">
      <a:dk1>
        <a:srgbClr val="4B4B4B"/>
      </a:dk1>
      <a:lt1>
        <a:srgbClr val="FFFFFF"/>
      </a:lt1>
      <a:dk2>
        <a:srgbClr val="7682A4"/>
      </a:dk2>
      <a:lt2>
        <a:srgbClr val="A7DDD8"/>
      </a:lt2>
      <a:accent1>
        <a:srgbClr val="373C50"/>
      </a:accent1>
      <a:accent2>
        <a:srgbClr val="694691"/>
      </a:accent2>
      <a:accent3>
        <a:srgbClr val="BE2369"/>
      </a:accent3>
      <a:accent4>
        <a:srgbClr val="EB1E23"/>
      </a:accent4>
      <a:accent5>
        <a:srgbClr val="6EC8BE"/>
      </a:accent5>
      <a:accent6>
        <a:srgbClr val="FFC30F"/>
      </a:accent6>
      <a:hlink>
        <a:srgbClr val="BE2369"/>
      </a:hlink>
      <a:folHlink>
        <a:srgbClr val="694691"/>
      </a:folHlink>
    </a:clrScheme>
    <a:fontScheme name="Gotham Medium-Book">
      <a:majorFont>
        <a:latin typeface="Gotham Medium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OM PowerPoint Template 16x9" id="{7DC58E60-4312-42A2-9BD2-FDE11664F391}" vid="{3993D0A0-7222-46FA-B646-08D8212DF26D}"/>
    </a:ext>
  </a:extLst>
</a:theme>
</file>

<file path=ppt/theme/theme2.xml><?xml version="1.0" encoding="utf-8"?>
<a:theme xmlns:a="http://schemas.openxmlformats.org/drawingml/2006/main" name="2015_PPT_UNC_V7.06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 bwMode="auto">
        <a:gradFill flip="none" rotWithShape="1">
          <a:gsLst>
            <a:gs pos="0">
              <a:schemeClr val="bg1">
                <a:lumMod val="65000"/>
                <a:tint val="66000"/>
                <a:satMod val="160000"/>
              </a:schemeClr>
            </a:gs>
            <a:gs pos="50000">
              <a:schemeClr val="bg1">
                <a:lumMod val="65000"/>
                <a:tint val="44500"/>
                <a:satMod val="160000"/>
              </a:schemeClr>
            </a:gs>
            <a:gs pos="100000">
              <a:schemeClr val="bg1">
                <a:lumMod val="65000"/>
                <a:tint val="23500"/>
                <a:satMod val="160000"/>
              </a:schemeClr>
            </a:gs>
          </a:gsLst>
          <a:lin ang="16200000" scaled="1"/>
          <a:tileRect/>
        </a:gradFill>
        <a:ln>
          <a:solidFill>
            <a:schemeClr val="accent1">
              <a:lumMod val="75000"/>
            </a:schemeClr>
          </a:solidFill>
          <a:headEnd/>
          <a:tailEnd/>
        </a:ln>
      </a:spPr>
      <a:bodyPr rtlCol="0" anchor="b">
        <a:prstTxWarp prst="textNoShape">
          <a:avLst/>
        </a:prstTxWarp>
      </a:bodyPr>
      <a:lstStyle>
        <a:defPPr algn="ctr">
          <a:spcBef>
            <a:spcPct val="0"/>
          </a:spcBef>
          <a:defRPr sz="1600" dirty="0">
            <a:solidFill>
              <a:srgbClr val="000000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 w="28575" cmpd="sng">
          <a:solidFill>
            <a:schemeClr val="accent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8_PPT_UNC_V5.23_wide-16x9.potx" id="{83130911-C7AB-48B9-8C29-C9D32ACF0083}" vid="{243C0807-7D1A-4674-975A-BB624B10444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16749</TotalTime>
  <Words>557</Words>
  <Application>Microsoft Macintosh PowerPoint</Application>
  <PresentationFormat>Widescreen</PresentationFormat>
  <Paragraphs>63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Avenir Light</vt:lpstr>
      <vt:lpstr>Calibri</vt:lpstr>
      <vt:lpstr>Gotham Book</vt:lpstr>
      <vt:lpstr>Gotham Medium</vt:lpstr>
      <vt:lpstr>Lucida Grande</vt:lpstr>
      <vt:lpstr>Open Sans Regular</vt:lpstr>
      <vt:lpstr>Wingdings</vt:lpstr>
      <vt:lpstr>Wingdings 2</vt:lpstr>
      <vt:lpstr>1_Office Theme</vt:lpstr>
      <vt:lpstr>2015_PPT_UNC_V7.06 (1)</vt:lpstr>
      <vt:lpstr>PowerPoint Presentation</vt:lpstr>
      <vt:lpstr>PowerPoint Presentation</vt:lpstr>
      <vt:lpstr>PowerPoint Presentation</vt:lpstr>
      <vt:lpstr>The ATOM Public-private Consortium Experiment: Can independent government entities and private industry work together to expedite drug discovery?  </vt:lpstr>
      <vt:lpstr>The ATOM molecular design process integrates predictive models, multi-parameter optimization, and active learning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Year 3-4 R&amp;D plan  (slide 1)</dc:title>
  <dc:creator>Brase, Jim</dc:creator>
  <cp:lastModifiedBy>Brase, Jim</cp:lastModifiedBy>
  <cp:revision>334</cp:revision>
  <cp:lastPrinted>2021-05-27T18:21:25Z</cp:lastPrinted>
  <dcterms:created xsi:type="dcterms:W3CDTF">2020-10-10T00:52:02Z</dcterms:created>
  <dcterms:modified xsi:type="dcterms:W3CDTF">2021-09-01T23:22:13Z</dcterms:modified>
</cp:coreProperties>
</file>